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omments/comment1.xml" ContentType="application/vnd.openxmlformats-officedocument.presentationml.comments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drawings/drawing1.xml" ContentType="application/vnd.openxmlformats-officedocument.drawingml.chartshapes+xml"/>
  <Override PartName="/ppt/charts/chart6.xml" ContentType="application/vnd.openxmlformats-officedocument.drawingml.chart+xml"/>
  <Override PartName="/ppt/drawings/drawing2.xml" ContentType="application/vnd.openxmlformats-officedocument.drawingml.chartshapes+xml"/>
  <Override PartName="/ppt/charts/chart7.xml" ContentType="application/vnd.openxmlformats-officedocument.drawingml.chart+xml"/>
  <Override PartName="/ppt/drawings/drawing3.xml" ContentType="application/vnd.openxmlformats-officedocument.drawingml.chartshape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2" r:id="rId1"/>
    <p:sldMasterId id="2147483854" r:id="rId2"/>
  </p:sldMasterIdLst>
  <p:notesMasterIdLst>
    <p:notesMasterId r:id="rId15"/>
  </p:notesMasterIdLst>
  <p:sldIdLst>
    <p:sldId id="256" r:id="rId3"/>
    <p:sldId id="257" r:id="rId4"/>
    <p:sldId id="258" r:id="rId5"/>
    <p:sldId id="260" r:id="rId6"/>
    <p:sldId id="272" r:id="rId7"/>
    <p:sldId id="283" r:id="rId8"/>
    <p:sldId id="284" r:id="rId9"/>
    <p:sldId id="282" r:id="rId10"/>
    <p:sldId id="263" r:id="rId11"/>
    <p:sldId id="265" r:id="rId12"/>
    <p:sldId id="268" r:id="rId13"/>
    <p:sldId id="275" r:id="rId14"/>
  </p:sldIdLst>
  <p:sldSz cx="9144000" cy="6858000" type="screen4x3"/>
  <p:notesSz cx="6735763" cy="98663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ладіна Тетяна Михайлівна" initials="АТМ" lastIdx="2" clrIdx="0">
    <p:extLst>
      <p:ext uri="{19B8F6BF-5375-455C-9EA6-DF929625EA0E}">
        <p15:presenceInfo xmlns:p15="http://schemas.microsoft.com/office/powerpoint/2012/main" userId="S-1-5-21-3441917141-1351904306-3824956341-373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2624" autoAdjust="0"/>
  </p:normalViewPr>
  <p:slideViewPr>
    <p:cSldViewPr>
      <p:cViewPr varScale="1">
        <p:scale>
          <a:sx n="93" d="100"/>
          <a:sy n="93" d="100"/>
        </p:scale>
        <p:origin x="212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4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Excel5.xlsx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_____Microsoft_Excel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noFill/>
        <a:ln w="9525">
          <a:noFill/>
        </a:ln>
      </c:spPr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34649935651200997"/>
          <c:y val="3.5555363401497411E-2"/>
          <c:w val="0.58608421694225621"/>
          <c:h val="0.96444469330048432"/>
        </c:manualLayout>
      </c:layout>
      <c:bar3DChart>
        <c:barDir val="bar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Стовпець1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0"/>
                  <c:y val="-7.81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953-4403-B1E9-5771D03DC3D0}"/>
                </c:ext>
              </c:extLst>
            </c:dLbl>
            <c:dLbl>
              <c:idx val="1"/>
              <c:layout>
                <c:manualLayout>
                  <c:x val="-4.804771175610234E-3"/>
                  <c:y val="-8.12500000000000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953-4403-B1E9-5771D03DC3D0}"/>
                </c:ext>
              </c:extLst>
            </c:dLbl>
            <c:dLbl>
              <c:idx val="2"/>
              <c:layout>
                <c:manualLayout>
                  <c:x val="0"/>
                  <c:y val="-6.87500000000000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953-4403-B1E9-5771D03DC3D0}"/>
                </c:ext>
              </c:extLst>
            </c:dLbl>
            <c:dLbl>
              <c:idx val="3"/>
              <c:layout>
                <c:manualLayout>
                  <c:x val="1.6015903918700767E-3"/>
                  <c:y val="-7.18749999999999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953-4403-B1E9-5771D03DC3D0}"/>
                </c:ext>
              </c:extLst>
            </c:dLbl>
            <c:dLbl>
              <c:idx val="4"/>
              <c:layout>
                <c:manualLayout>
                  <c:x val="-3.2031807837401608E-3"/>
                  <c:y val="-7.50000000000000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953-4403-B1E9-5771D03DC3D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Всього справ</c:v>
                </c:pt>
                <c:pt idx="1">
                  <c:v>Справ тимчасового терміну збер.</c:v>
                </c:pt>
                <c:pt idx="2">
                  <c:v>Справ з особового складу</c:v>
                </c:pt>
                <c:pt idx="3">
                  <c:v>Справ  НАФ</c:v>
                </c:pt>
                <c:pt idx="4">
                  <c:v>Всього фондів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05-7953-4403-B1E9-5771D03DC3D0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2014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7765737548019581E-2"/>
                  <c:y val="-8.13933708394036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953-4403-B1E9-5771D03DC3D0}"/>
                </c:ext>
              </c:extLst>
            </c:dLbl>
            <c:dLbl>
              <c:idx val="1"/>
              <c:layout>
                <c:manualLayout>
                  <c:x val="-2.130382556882059E-2"/>
                  <c:y val="-8.69253489204588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953-4403-B1E9-5771D03DC3D0}"/>
                </c:ext>
              </c:extLst>
            </c:dLbl>
            <c:dLbl>
              <c:idx val="2"/>
              <c:layout>
                <c:manualLayout>
                  <c:x val="1.9416802822112469E-2"/>
                  <c:y val="-9.41800224459959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953-4403-B1E9-5771D03DC3D0}"/>
                </c:ext>
              </c:extLst>
            </c:dLbl>
            <c:dLbl>
              <c:idx val="3"/>
              <c:layout>
                <c:manualLayout>
                  <c:x val="9.1990288540824711E-3"/>
                  <c:y val="-8.13925987918485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953-4403-B1E9-5771D03DC3D0}"/>
                </c:ext>
              </c:extLst>
            </c:dLbl>
            <c:dLbl>
              <c:idx val="4"/>
              <c:layout>
                <c:manualLayout>
                  <c:x val="2.9059334895511098E-2"/>
                  <c:y val="-8.4805048985130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953-4403-B1E9-5771D03DC3D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Всього справ</c:v>
                </c:pt>
                <c:pt idx="1">
                  <c:v>Справ тимчасового терміну збер.</c:v>
                </c:pt>
                <c:pt idx="2">
                  <c:v>Справ з особового складу</c:v>
                </c:pt>
                <c:pt idx="3">
                  <c:v>Справ  НАФ</c:v>
                </c:pt>
                <c:pt idx="4">
                  <c:v>Всього фондів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0B-7953-4403-B1E9-5771D03DC3D0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2017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8.0079519593503727E-3"/>
                  <c:y val="-7.81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7953-4403-B1E9-5771D03DC3D0}"/>
                </c:ext>
              </c:extLst>
            </c:dLbl>
            <c:dLbl>
              <c:idx val="1"/>
              <c:layout>
                <c:manualLayout>
                  <c:x val="2.1091560131470152E-3"/>
                  <c:y val="-7.38520103217612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7953-4403-B1E9-5771D03DC3D0}"/>
                </c:ext>
              </c:extLst>
            </c:dLbl>
            <c:dLbl>
              <c:idx val="2"/>
              <c:layout>
                <c:manualLayout>
                  <c:x val="3.3731964300358452E-3"/>
                  <c:y val="-7.72639211624067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E-7953-4403-B1E9-5771D03DC3D0}"/>
                </c:ext>
              </c:extLst>
            </c:dLbl>
            <c:dLbl>
              <c:idx val="3"/>
              <c:layout>
                <c:manualLayout>
                  <c:x val="-3.6929279244292423E-3"/>
                  <c:y val="-8.2541405553749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F-7953-4403-B1E9-5771D03DC3D0}"/>
                </c:ext>
              </c:extLst>
            </c:dLbl>
            <c:dLbl>
              <c:idx val="4"/>
              <c:layout>
                <c:manualLayout>
                  <c:x val="2.4238005155390364E-2"/>
                  <c:y val="-8.4805048985130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0-7953-4403-B1E9-5771D03DC3D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Всього справ</c:v>
                </c:pt>
                <c:pt idx="1">
                  <c:v>Справ тимчасового терміну збер.</c:v>
                </c:pt>
                <c:pt idx="2">
                  <c:v>Справ з особового складу</c:v>
                </c:pt>
                <c:pt idx="3">
                  <c:v>Справ  НАФ</c:v>
                </c:pt>
                <c:pt idx="4">
                  <c:v>Всього фондів</c:v>
                </c:pt>
              </c:strCache>
            </c:strRef>
          </c:cat>
          <c:val>
            <c:numRef>
              <c:f>Лист1!$D$2:$D$6</c:f>
              <c:numCache>
                <c:formatCode>General</c:formatCode>
                <c:ptCount val="5"/>
                <c:pt idx="0">
                  <c:v>75537</c:v>
                </c:pt>
                <c:pt idx="1">
                  <c:v>1890</c:v>
                </c:pt>
                <c:pt idx="2">
                  <c:v>59106</c:v>
                </c:pt>
                <c:pt idx="3">
                  <c:v>14541</c:v>
                </c:pt>
                <c:pt idx="4">
                  <c:v>1108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7953-4403-B1E9-5771D03DC3D0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2018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1.770452250634828E-3"/>
                  <c:y val="-6.83200322407060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2-7953-4403-B1E9-5771D03DC3D0}"/>
                </c:ext>
              </c:extLst>
            </c:dLbl>
            <c:dLbl>
              <c:idx val="1"/>
              <c:layout>
                <c:manualLayout>
                  <c:x val="-7.5458675683041921E-4"/>
                  <c:y val="-7.38520103217612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3-7953-4403-B1E9-5771D03DC3D0}"/>
                </c:ext>
              </c:extLst>
            </c:dLbl>
            <c:dLbl>
              <c:idx val="2"/>
              <c:layout>
                <c:manualLayout>
                  <c:x val="4.7586895458027363E-3"/>
                  <c:y val="-8.05322804663476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4-7953-4403-B1E9-5771D03DC3D0}"/>
                </c:ext>
              </c:extLst>
            </c:dLbl>
            <c:dLbl>
              <c:idx val="3"/>
              <c:layout>
                <c:manualLayout>
                  <c:x val="2.4848517323050635E-3"/>
                  <c:y val="-8.46609334415229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5-7953-4403-B1E9-5771D03DC3D0}"/>
                </c:ext>
              </c:extLst>
            </c:dLbl>
            <c:dLbl>
              <c:idx val="4"/>
              <c:layout>
                <c:manualLayout>
                  <c:x val="1.3743556517319118E-3"/>
                  <c:y val="-8.80731262856200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6-7953-4403-B1E9-5771D03DC3D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Всього справ</c:v>
                </c:pt>
                <c:pt idx="1">
                  <c:v>Справ тимчасового терміну збер.</c:v>
                </c:pt>
                <c:pt idx="2">
                  <c:v>Справ з особового складу</c:v>
                </c:pt>
                <c:pt idx="3">
                  <c:v>Справ  НАФ</c:v>
                </c:pt>
                <c:pt idx="4">
                  <c:v>Всього фондів</c:v>
                </c:pt>
              </c:strCache>
            </c:strRef>
          </c:cat>
          <c:val>
            <c:numRef>
              <c:f>Лист1!$E$2:$E$6</c:f>
              <c:numCache>
                <c:formatCode>General</c:formatCode>
                <c:ptCount val="5"/>
                <c:pt idx="0">
                  <c:v>78551</c:v>
                </c:pt>
                <c:pt idx="1">
                  <c:v>1890</c:v>
                </c:pt>
                <c:pt idx="2">
                  <c:v>61556</c:v>
                </c:pt>
                <c:pt idx="3">
                  <c:v>15105</c:v>
                </c:pt>
                <c:pt idx="4">
                  <c:v>1185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7-7953-4403-B1E9-5771D03DC3D0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2019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2732484001285993E-2"/>
                  <c:y val="-6.83200322407060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8-7953-4403-B1E9-5771D03DC3D0}"/>
                </c:ext>
              </c:extLst>
            </c:dLbl>
            <c:dLbl>
              <c:idx val="1"/>
              <c:layout>
                <c:manualLayout>
                  <c:x val="-3.5325720937595055E-2"/>
                  <c:y val="-7.17322250848029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9-7953-4403-B1E9-5771D03DC3D0}"/>
                </c:ext>
              </c:extLst>
            </c:dLbl>
            <c:dLbl>
              <c:idx val="2"/>
              <c:layout>
                <c:manualLayout>
                  <c:x val="1.117169380393329E-2"/>
                  <c:y val="-8.35134134255467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A-7953-4403-B1E9-5771D03DC3D0}"/>
                </c:ext>
              </c:extLst>
            </c:dLbl>
            <c:dLbl>
              <c:idx val="3"/>
              <c:layout>
                <c:manualLayout>
                  <c:x val="8.0170541522918293E-3"/>
                  <c:y val="-8.22544612124595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B-7953-4403-B1E9-5771D03DC3D0}"/>
                </c:ext>
              </c:extLst>
            </c:dLbl>
            <c:dLbl>
              <c:idx val="4"/>
              <c:layout>
                <c:manualLayout>
                  <c:x val="1.9040042748445847E-2"/>
                  <c:y val="-8.45175899454702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C-7953-4403-B1E9-5771D03DC3D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Всього справ</c:v>
                </c:pt>
                <c:pt idx="1">
                  <c:v>Справ тимчасового терміну збер.</c:v>
                </c:pt>
                <c:pt idx="2">
                  <c:v>Справ з особового складу</c:v>
                </c:pt>
                <c:pt idx="3">
                  <c:v>Справ  НАФ</c:v>
                </c:pt>
                <c:pt idx="4">
                  <c:v>Всього фондів</c:v>
                </c:pt>
              </c:strCache>
            </c:strRef>
          </c:cat>
          <c:val>
            <c:numRef>
              <c:f>Лист1!$F$2:$F$6</c:f>
              <c:numCache>
                <c:formatCode>General</c:formatCode>
                <c:ptCount val="5"/>
                <c:pt idx="0">
                  <c:v>81340</c:v>
                </c:pt>
                <c:pt idx="1">
                  <c:v>1394</c:v>
                </c:pt>
                <c:pt idx="2">
                  <c:v>62941</c:v>
                </c:pt>
                <c:pt idx="3">
                  <c:v>17005</c:v>
                </c:pt>
                <c:pt idx="4">
                  <c:v>1245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D-7953-4403-B1E9-5771D03DC3D0}"/>
            </c:ext>
          </c:extLst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0290272565585143E-2"/>
                  <c:y val="-7.51716969425115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E-7953-4403-B1E9-5771D03DC3D0}"/>
                </c:ext>
              </c:extLst>
            </c:dLbl>
            <c:dLbl>
              <c:idx val="1"/>
              <c:layout>
                <c:manualLayout>
                  <c:x val="-6.243160789410813E-3"/>
                  <c:y val="-7.19033622928371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F-7953-4403-B1E9-5771D03DC3D0}"/>
                </c:ext>
              </c:extLst>
            </c:dLbl>
            <c:dLbl>
              <c:idx val="2"/>
              <c:layout>
                <c:manualLayout>
                  <c:x val="6.243160789410813E-3"/>
                  <c:y val="-7.51716969425115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20-7953-4403-B1E9-5771D03DC3D0}"/>
                </c:ext>
              </c:extLst>
            </c:dLbl>
            <c:dLbl>
              <c:idx val="3"/>
              <c:layout>
                <c:manualLayout>
                  <c:x val="1.4047111776174329E-2"/>
                  <c:y val="-8.17083662418603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21-7953-4403-B1E9-5771D03DC3D0}"/>
                </c:ext>
              </c:extLst>
            </c:dLbl>
            <c:dLbl>
              <c:idx val="4"/>
              <c:layout>
                <c:manualLayout>
                  <c:x val="1.0925531381468808E-2"/>
                  <c:y val="-8.49767008915347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22-7953-4403-B1E9-5771D03DC3D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Всього справ</c:v>
                </c:pt>
                <c:pt idx="1">
                  <c:v>Справ тимчасового терміну збер.</c:v>
                </c:pt>
                <c:pt idx="2">
                  <c:v>Справ з особового складу</c:v>
                </c:pt>
                <c:pt idx="3">
                  <c:v>Справ  НАФ</c:v>
                </c:pt>
                <c:pt idx="4">
                  <c:v>Всього фондів</c:v>
                </c:pt>
              </c:strCache>
            </c:strRef>
          </c:cat>
          <c:val>
            <c:numRef>
              <c:f>Лист1!$G$2:$G$6</c:f>
              <c:numCache>
                <c:formatCode>General</c:formatCode>
                <c:ptCount val="5"/>
                <c:pt idx="0">
                  <c:v>83080</c:v>
                </c:pt>
                <c:pt idx="1">
                  <c:v>1394</c:v>
                </c:pt>
                <c:pt idx="2">
                  <c:v>63633</c:v>
                </c:pt>
                <c:pt idx="3">
                  <c:v>18053</c:v>
                </c:pt>
                <c:pt idx="4">
                  <c:v>1274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3-7953-4403-B1E9-5771D03DC3D0}"/>
            </c:ext>
          </c:extLst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2021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3411852960290434E-2"/>
                  <c:y val="-7.51716969425116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24-7953-4403-B1E9-5771D03DC3D0}"/>
                </c:ext>
              </c:extLst>
            </c:dLbl>
            <c:dLbl>
              <c:idx val="1"/>
              <c:layout>
                <c:manualLayout>
                  <c:x val="1.5607901973526917E-2"/>
                  <c:y val="-8.49767008915347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25-7953-4403-B1E9-5771D03DC3D0}"/>
                </c:ext>
              </c:extLst>
            </c:dLbl>
            <c:dLbl>
              <c:idx val="2"/>
              <c:layout>
                <c:manualLayout>
                  <c:x val="2.3411852960290549E-2"/>
                  <c:y val="-6.86350276431627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26-7953-4403-B1E9-5771D03DC3D0}"/>
                </c:ext>
              </c:extLst>
            </c:dLbl>
            <c:dLbl>
              <c:idx val="3"/>
              <c:layout>
                <c:manualLayout>
                  <c:x val="2.6533433354995955E-2"/>
                  <c:y val="-7.51716969425115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27-7953-4403-B1E9-5771D03DC3D0}"/>
                </c:ext>
              </c:extLst>
            </c:dLbl>
            <c:dLbl>
              <c:idx val="4"/>
              <c:layout>
                <c:manualLayout>
                  <c:x val="2.8094223552348772E-2"/>
                  <c:y val="-7.51716969425115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28-7953-4403-B1E9-5771D03DC3D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 b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Лист1!$A$2:$A$6</c:f>
              <c:strCache>
                <c:ptCount val="5"/>
                <c:pt idx="0">
                  <c:v>Всього справ</c:v>
                </c:pt>
                <c:pt idx="1">
                  <c:v>Справ тимчасового терміну збер.</c:v>
                </c:pt>
                <c:pt idx="2">
                  <c:v>Справ з особового складу</c:v>
                </c:pt>
                <c:pt idx="3">
                  <c:v>Справ  НАФ</c:v>
                </c:pt>
                <c:pt idx="4">
                  <c:v>Всього фондів</c:v>
                </c:pt>
              </c:strCache>
            </c:strRef>
          </c:cat>
          <c:val>
            <c:numRef>
              <c:f>Лист1!$H$2:$H$6</c:f>
              <c:numCache>
                <c:formatCode>General</c:formatCode>
                <c:ptCount val="5"/>
                <c:pt idx="0">
                  <c:v>83062</c:v>
                </c:pt>
                <c:pt idx="1">
                  <c:v>1394</c:v>
                </c:pt>
                <c:pt idx="2">
                  <c:v>64944</c:v>
                </c:pt>
                <c:pt idx="3">
                  <c:v>16724</c:v>
                </c:pt>
                <c:pt idx="4">
                  <c:v>1329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9-7953-4403-B1E9-5771D03DC3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-1731457392"/>
        <c:axId val="-1731447056"/>
        <c:axId val="0"/>
      </c:bar3DChart>
      <c:catAx>
        <c:axId val="-1731457392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 b="1" i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pPr>
            <a:endParaRPr lang="uk-UA"/>
          </a:p>
        </c:txPr>
        <c:crossAx val="-1731447056"/>
        <c:crosses val="autoZero"/>
        <c:auto val="1"/>
        <c:lblAlgn val="ctr"/>
        <c:lblOffset val="100"/>
        <c:noMultiLvlLbl val="0"/>
      </c:catAx>
      <c:valAx>
        <c:axId val="-1731447056"/>
        <c:scaling>
          <c:orientation val="minMax"/>
        </c:scaling>
        <c:delete val="1"/>
        <c:axPos val="b"/>
        <c:numFmt formatCode="0%" sourceLinked="1"/>
        <c:majorTickMark val="out"/>
        <c:minorTickMark val="none"/>
        <c:tickLblPos val="none"/>
        <c:crossAx val="-1731457392"/>
        <c:crosses val="autoZero"/>
        <c:crossBetween val="between"/>
      </c:valAx>
    </c:plotArea>
    <c:legend>
      <c:legendPos val="r"/>
      <c:legendEntry>
        <c:idx val="0"/>
        <c:delete val="1"/>
      </c:legendEntry>
      <c:legendEntry>
        <c:idx val="1"/>
        <c:delete val="1"/>
      </c:legendEntry>
      <c:layout>
        <c:manualLayout>
          <c:xMode val="edge"/>
          <c:yMode val="edge"/>
          <c:x val="0.3062330586670311"/>
          <c:y val="0.89612022942165148"/>
          <c:w val="0.65388985786240073"/>
          <c:h val="0.10387977057834855"/>
        </c:manualLayout>
      </c:layout>
      <c:overlay val="0"/>
      <c:txPr>
        <a:bodyPr/>
        <a:lstStyle/>
        <a:p>
          <a:pPr>
            <a:defRPr sz="1600" b="1" i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defRPr>
          </a:pPr>
          <a:endParaRPr lang="uk-UA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3902440043534987"/>
          <c:y val="0.13204179004265226"/>
          <c:w val="0.66097559956465013"/>
          <c:h val="0.8679582099573477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Аркуш1!$B$1</c:f>
              <c:strCache>
                <c:ptCount val="1"/>
                <c:pt idx="0">
                  <c:v>Стовпець2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0.10629833770778653"/>
                  <c:y val="3.94002343555118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1E9-411E-AE90-BE8B91BA1570}"/>
                </c:ext>
              </c:extLst>
            </c:dLbl>
            <c:dLbl>
              <c:idx val="1"/>
              <c:layout>
                <c:manualLayout>
                  <c:x val="-0.1526169072615923"/>
                  <c:y val="2.27442261105187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1E9-411E-AE90-BE8B91BA1570}"/>
                </c:ext>
              </c:extLst>
            </c:dLbl>
            <c:dLbl>
              <c:idx val="2"/>
              <c:layout>
                <c:manualLayout>
                  <c:x val="-0.14896132484787825"/>
                  <c:y val="2.7097070913689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1E9-411E-AE90-BE8B91BA1570}"/>
                </c:ext>
              </c:extLst>
            </c:dLbl>
            <c:dLbl>
              <c:idx val="3"/>
              <c:layout>
                <c:manualLayout>
                  <c:x val="-0.38335312773403329"/>
                  <c:y val="3.14802684261633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1E9-411E-AE90-BE8B91BA1570}"/>
                </c:ext>
              </c:extLst>
            </c:dLbl>
            <c:dLbl>
              <c:idx val="4"/>
              <c:layout>
                <c:manualLayout>
                  <c:x val="-0.48958267716535431"/>
                  <c:y val="3.25104569910702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1E9-411E-AE90-BE8B91BA1570}"/>
                </c:ext>
              </c:extLst>
            </c:dLbl>
            <c:dLbl>
              <c:idx val="5"/>
              <c:layout>
                <c:manualLayout>
                  <c:x val="-3.0397310819938451E-2"/>
                  <c:y val="3.00068783207094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1E9-411E-AE90-BE8B91BA1570}"/>
                </c:ext>
              </c:extLst>
            </c:dLbl>
            <c:spPr>
              <a:pattFill prst="pct5">
                <a:fgClr>
                  <a:schemeClr val="accent1"/>
                </a:fgClr>
                <a:bgClr>
                  <a:schemeClr val="bg1"/>
                </a:bgClr>
              </a:pattFill>
              <a:ln>
                <a:solidFill>
                  <a:schemeClr val="dk1">
                    <a:lumMod val="25000"/>
                    <a:lumOff val="75000"/>
                  </a:schemeClr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FF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upArrowCallout">
                    <a:avLst/>
                  </a:prstGeom>
                  <a:noFill/>
                  <a:ln>
                    <a:noFill/>
                  </a:ln>
                </c15:spPr>
                <c15:showLeaderLines val="0"/>
              </c:ext>
            </c:extLst>
          </c:dLbls>
          <c:cat>
            <c:strRef>
              <c:f>Аркуш1!$A$2:$A$7</c:f>
              <c:strCache>
                <c:ptCount val="6"/>
                <c:pt idx="0">
                  <c:v>Надано консультацій</c:v>
                </c:pt>
                <c:pt idx="1">
                  <c:v>Схвалено документи діючих</c:v>
                </c:pt>
                <c:pt idx="2">
                  <c:v>Схвалено документи ліквідованих</c:v>
                </c:pt>
                <c:pt idx="3">
                  <c:v>Розглянуто  ЕК відділу</c:v>
                </c:pt>
                <c:pt idx="4">
                  <c:v>Звернулося суб"єктів господарювання</c:v>
                </c:pt>
                <c:pt idx="5">
                  <c:v>Засідань ЕК відділу</c:v>
                </c:pt>
              </c:strCache>
            </c:strRef>
          </c:cat>
          <c:val>
            <c:numRef>
              <c:f>Аркуш1!$B$2:$B$7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6-01E9-411E-AE90-BE8B91BA1570}"/>
            </c:ext>
          </c:extLst>
        </c:ser>
        <c:ser>
          <c:idx val="1"/>
          <c:order val="1"/>
          <c:tx>
            <c:strRef>
              <c:f>Аркуш1!$C$1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accent1">
                  <a:lumMod val="40000"/>
                  <a:lumOff val="60000"/>
                </a:schemeClr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Аркуш1!$A$2:$A$7</c:f>
              <c:strCache>
                <c:ptCount val="6"/>
                <c:pt idx="0">
                  <c:v>Надано консультацій</c:v>
                </c:pt>
                <c:pt idx="1">
                  <c:v>Схвалено документи діючих</c:v>
                </c:pt>
                <c:pt idx="2">
                  <c:v>Схвалено документи ліквідованих</c:v>
                </c:pt>
                <c:pt idx="3">
                  <c:v>Розглянуто  ЕК відділу</c:v>
                </c:pt>
                <c:pt idx="4">
                  <c:v>Звернулося суб"єктів господарювання</c:v>
                </c:pt>
                <c:pt idx="5">
                  <c:v>Засідань ЕК відділу</c:v>
                </c:pt>
              </c:strCache>
            </c:strRef>
          </c:cat>
          <c:val>
            <c:numRef>
              <c:f>Аркуш1!$C$2:$C$7</c:f>
              <c:numCache>
                <c:formatCode>General</c:formatCode>
                <c:ptCount val="6"/>
                <c:pt idx="0">
                  <c:v>75</c:v>
                </c:pt>
                <c:pt idx="1">
                  <c:v>83</c:v>
                </c:pt>
                <c:pt idx="2">
                  <c:v>29</c:v>
                </c:pt>
                <c:pt idx="3">
                  <c:v>112</c:v>
                </c:pt>
                <c:pt idx="4">
                  <c:v>187</c:v>
                </c:pt>
                <c:pt idx="5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01E9-411E-AE90-BE8B91BA1570}"/>
            </c:ext>
          </c:extLst>
        </c:ser>
        <c:ser>
          <c:idx val="2"/>
          <c:order val="2"/>
          <c:tx>
            <c:strRef>
              <c:f>Аркуш1!$D$1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3.5898174539112232E-2"/>
                  <c:y val="-3.63113248854702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01E9-411E-AE90-BE8B91BA1570}"/>
                </c:ext>
              </c:extLst>
            </c:dLbl>
            <c:dLbl>
              <c:idx val="1"/>
              <c:layout>
                <c:manualLayout>
                  <c:x val="-4.0580545131170286E-2"/>
                  <c:y val="-4.40923230752139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01E9-411E-AE90-BE8B91BA1570}"/>
                </c:ext>
              </c:extLst>
            </c:dLbl>
            <c:dLbl>
              <c:idx val="2"/>
              <c:layout>
                <c:manualLayout>
                  <c:x val="-3.745896473646488E-2"/>
                  <c:y val="-3.89049909487181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01E9-411E-AE90-BE8B91BA1570}"/>
                </c:ext>
              </c:extLst>
            </c:dLbl>
            <c:dLbl>
              <c:idx val="3"/>
              <c:layout>
                <c:manualLayout>
                  <c:x val="-4.9945286315286504E-2"/>
                  <c:y val="-4.52199151785067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01E9-411E-AE90-BE8B91BA1570}"/>
                </c:ext>
              </c:extLst>
            </c:dLbl>
            <c:dLbl>
              <c:idx val="4"/>
              <c:layout>
                <c:manualLayout>
                  <c:x val="-5.306686670999191E-2"/>
                  <c:y val="-4.40923230752139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01E9-411E-AE90-BE8B91BA1570}"/>
                </c:ext>
              </c:extLst>
            </c:dLbl>
            <c:dLbl>
              <c:idx val="5"/>
              <c:layout>
                <c:manualLayout>
                  <c:x val="-4.0580545131170286E-2"/>
                  <c:y val="-4.40923230752138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01E9-411E-AE90-BE8B91BA157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FF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Аркуш1!$A$2:$A$7</c:f>
              <c:strCache>
                <c:ptCount val="6"/>
                <c:pt idx="0">
                  <c:v>Надано консультацій</c:v>
                </c:pt>
                <c:pt idx="1">
                  <c:v>Схвалено документи діючих</c:v>
                </c:pt>
                <c:pt idx="2">
                  <c:v>Схвалено документи ліквідованих</c:v>
                </c:pt>
                <c:pt idx="3">
                  <c:v>Розглянуто  ЕК відділу</c:v>
                </c:pt>
                <c:pt idx="4">
                  <c:v>Звернулося суб"єктів господарювання</c:v>
                </c:pt>
                <c:pt idx="5">
                  <c:v>Засідань ЕК відділу</c:v>
                </c:pt>
              </c:strCache>
            </c:strRef>
          </c:cat>
          <c:val>
            <c:numRef>
              <c:f>Аркуш1!$D$2:$D$7</c:f>
              <c:numCache>
                <c:formatCode>General</c:formatCode>
                <c:ptCount val="6"/>
                <c:pt idx="0">
                  <c:v>44</c:v>
                </c:pt>
                <c:pt idx="1">
                  <c:v>75</c:v>
                </c:pt>
                <c:pt idx="2">
                  <c:v>55</c:v>
                </c:pt>
                <c:pt idx="3">
                  <c:v>130</c:v>
                </c:pt>
                <c:pt idx="4">
                  <c:v>174</c:v>
                </c:pt>
                <c:pt idx="5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01E9-411E-AE90-BE8B91BA15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1731455216"/>
        <c:axId val="-1731461200"/>
      </c:barChart>
      <c:catAx>
        <c:axId val="-173145521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solidFill>
            <a:schemeClr val="accent3">
              <a:lumMod val="20000"/>
              <a:lumOff val="80000"/>
            </a:schemeClr>
          </a:solidFill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1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uk-UA"/>
          </a:p>
        </c:txPr>
        <c:crossAx val="-1731461200"/>
        <c:crosses val="autoZero"/>
        <c:auto val="0"/>
        <c:lblAlgn val="ctr"/>
        <c:lblOffset val="100"/>
        <c:noMultiLvlLbl val="0"/>
      </c:catAx>
      <c:valAx>
        <c:axId val="-173146120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-1731455216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solidFill>
      <a:schemeClr val="accent3">
        <a:lumMod val="20000"/>
        <a:lumOff val="80000"/>
      </a:schemeClr>
    </a:solidFill>
    <a:ln>
      <a:noFill/>
    </a:ln>
    <a:effectLst/>
    <a:scene3d>
      <a:camera prst="orthographicFront"/>
      <a:lightRig rig="threePt" dir="t"/>
    </a:scene3d>
    <a:sp3d>
      <a:bevelB prst="relaxedInset"/>
    </a:sp3d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0"/>
      <c:rotY val="70"/>
      <c:rAngAx val="0"/>
      <c:perspective val="20"/>
    </c:view3D>
    <c:floor>
      <c:thickness val="0"/>
      <c:spPr>
        <a:noFill/>
        <a:ln w="9525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/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Стовпець1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0.11455595268831922"/>
                  <c:y val="-1.54927549563457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CFD-4D3A-9A22-A637E2D96A87}"/>
                </c:ext>
              </c:extLst>
            </c:dLbl>
            <c:dLbl>
              <c:idx val="1"/>
              <c:layout>
                <c:manualLayout>
                  <c:x val="-7.5329039617617929E-2"/>
                  <c:y val="0.1404386773488526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CFD-4D3A-9A22-A637E2D96A87}"/>
                </c:ext>
              </c:extLst>
            </c:dLbl>
            <c:dLbl>
              <c:idx val="2"/>
              <c:layout>
                <c:manualLayout>
                  <c:x val="-8.7381685956436833E-2"/>
                  <c:y val="0.1855796807824127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CFD-4D3A-9A22-A637E2D96A8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0">
                    <a:latin typeface="Times New Roman" pitchFamily="18" charset="0"/>
                    <a:cs typeface="Times New Roman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Звернення громадян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</c:numCache>
            </c:numRef>
          </c:val>
          <c:extLst>
            <c:ext xmlns:c16="http://schemas.microsoft.com/office/drawing/2014/chart" uri="{C3380CC4-5D6E-409C-BE32-E72D297353CC}">
              <c16:uniqueId val="{00000003-ECFD-4D3A-9A22-A637E2D96A87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c:spPr>
          <c:invertIfNegative val="0"/>
          <c:dLbls>
            <c:dLbl>
              <c:idx val="0"/>
              <c:layout>
                <c:manualLayout>
                  <c:x val="6.2551002526925761E-2"/>
                  <c:y val="-4.50772498030259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ECFD-4D3A-9A22-A637E2D96A87}"/>
                </c:ext>
              </c:extLst>
            </c:dLbl>
            <c:dLbl>
              <c:idx val="1"/>
              <c:layout>
                <c:manualLayout>
                  <c:x val="6.6289554863503838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CFD-4D3A-9A22-A637E2D96A87}"/>
                </c:ext>
              </c:extLst>
            </c:dLbl>
            <c:dLbl>
              <c:idx val="2"/>
              <c:layout>
                <c:manualLayout>
                  <c:x val="6.3276393278799067E-2"/>
                  <c:y val="-1.00313340963466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ECFD-4D3A-9A22-A637E2D96A8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0" baseline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Звернення громадян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4233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ECFD-4D3A-9A22-A637E2D96A87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2021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dLbls>
            <c:dLbl>
              <c:idx val="0"/>
              <c:layout>
                <c:manualLayout>
                  <c:x val="3.9505896332795179E-2"/>
                  <c:y val="5.0793295285022381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400" b="1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pPr>
                  <a:endParaRPr lang="uk-UA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ECFD-4D3A-9A22-A637E2D96A8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/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</c:f>
              <c:strCache>
                <c:ptCount val="1"/>
                <c:pt idx="0">
                  <c:v>Звернення громадян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5710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ECFD-4D3A-9A22-A637E2D96A8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-1731460656"/>
        <c:axId val="-1731456848"/>
        <c:axId val="-1730701840"/>
      </c:bar3DChart>
      <c:catAx>
        <c:axId val="-1731460656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-1731456848"/>
        <c:crosses val="autoZero"/>
        <c:auto val="1"/>
        <c:lblAlgn val="ctr"/>
        <c:lblOffset val="100"/>
        <c:noMultiLvlLbl val="0"/>
      </c:catAx>
      <c:valAx>
        <c:axId val="-173145684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-1731460656"/>
        <c:crosses val="autoZero"/>
        <c:crossBetween val="between"/>
      </c:valAx>
      <c:serAx>
        <c:axId val="-1730701840"/>
        <c:scaling>
          <c:orientation val="minMax"/>
        </c:scaling>
        <c:delete val="1"/>
        <c:axPos val="b"/>
        <c:majorTickMark val="out"/>
        <c:minorTickMark val="none"/>
        <c:tickLblPos val="none"/>
        <c:crossAx val="-1731456848"/>
        <c:crosses val="autoZero"/>
      </c:serAx>
    </c:plotArea>
    <c:legend>
      <c:legendPos val="r"/>
      <c:legendEntry>
        <c:idx val="0"/>
        <c:delete val="1"/>
      </c:legendEntry>
      <c:legendEntry>
        <c:idx val="1"/>
        <c:txPr>
          <a:bodyPr/>
          <a:lstStyle/>
          <a:p>
            <a:pPr>
              <a:defRPr sz="1200" b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pPr>
            <a:endParaRPr lang="uk-UA"/>
          </a:p>
        </c:txPr>
      </c:legendEntry>
      <c:legendEntry>
        <c:idx val="2"/>
        <c:txPr>
          <a:bodyPr/>
          <a:lstStyle/>
          <a:p>
            <a:pPr>
              <a:defRPr sz="1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defRPr>
            </a:pPr>
            <a:endParaRPr lang="uk-UA"/>
          </a:p>
        </c:txPr>
      </c:legendEntry>
      <c:layout>
        <c:manualLayout>
          <c:xMode val="edge"/>
          <c:yMode val="edge"/>
          <c:x val="0.25184905222140302"/>
          <c:y val="0.82764955025936571"/>
          <c:w val="0.52332481001396702"/>
          <c:h val="0.14272088306565756"/>
        </c:manualLayout>
      </c:layout>
      <c:overlay val="0"/>
      <c:txPr>
        <a:bodyPr/>
        <a:lstStyle/>
        <a:p>
          <a:pPr>
            <a:defRPr sz="1200">
              <a:solidFill>
                <a:srgbClr val="FF0000"/>
              </a:solidFill>
              <a:latin typeface="Times New Roman" pitchFamily="18" charset="0"/>
              <a:cs typeface="Times New Roman" pitchFamily="18" charset="0"/>
            </a:defRPr>
          </a:pPr>
          <a:endParaRPr lang="uk-UA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0"/>
      <c:rotY val="0"/>
      <c:rAngAx val="0"/>
      <c:perspective val="40"/>
    </c:view3D>
    <c:floor>
      <c:thickness val="0"/>
      <c:spPr>
        <a:noFill/>
        <a:ln w="6350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  <a:scene3d>
          <a:camera prst="orthographicFront"/>
          <a:lightRig rig="threePt" dir="t"/>
        </a:scene3d>
        <a:sp3d/>
      </c:spPr>
    </c:backWall>
    <c:plotArea>
      <c:layout>
        <c:manualLayout>
          <c:layoutTarget val="inner"/>
          <c:xMode val="edge"/>
          <c:yMode val="edge"/>
          <c:x val="6.3889891863866982E-2"/>
          <c:y val="0.24112327627553581"/>
          <c:w val="0.93611010813613305"/>
          <c:h val="0.43204345858590237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solidFill>
                <a:srgbClr val="FF0000"/>
              </a:solidFill>
            </a:ln>
          </c:spPr>
          <c:invertIfNegative val="0"/>
          <c:dLbls>
            <c:dLbl>
              <c:idx val="0"/>
              <c:layout>
                <c:manualLayout>
                  <c:x val="-3.502527496944785E-2"/>
                  <c:y val="9.10301971867624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B96-4E45-9324-060766A80389}"/>
                </c:ext>
              </c:extLst>
            </c:dLbl>
            <c:dLbl>
              <c:idx val="1"/>
              <c:layout>
                <c:manualLayout>
                  <c:x val="-3.2403575528644993E-2"/>
                  <c:y val="8.58681691194203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FB96-4E45-9324-060766A80389}"/>
                </c:ext>
              </c:extLst>
            </c:dLbl>
            <c:dLbl>
              <c:idx val="2"/>
              <c:layout>
                <c:manualLayout>
                  <c:x val="-4.9971299485242378E-2"/>
                  <c:y val="8.60365108483880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FB96-4E45-9324-060766A80389}"/>
                </c:ext>
              </c:extLst>
            </c:dLbl>
            <c:dLbl>
              <c:idx val="3"/>
              <c:layout>
                <c:manualLayout>
                  <c:x val="-4.6314298411287744E-2"/>
                  <c:y val="0.106570137193428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FB96-4E45-9324-060766A80389}"/>
                </c:ext>
              </c:extLst>
            </c:dLbl>
            <c:dLbl>
              <c:idx val="4"/>
              <c:layout>
                <c:manualLayout>
                  <c:x val="-5.5850275895270897E-2"/>
                  <c:y val="0.2622943656666874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FB96-4E45-9324-060766A80389}"/>
                </c:ext>
              </c:extLst>
            </c:dLbl>
            <c:dLbl>
              <c:idx val="5"/>
              <c:layout>
                <c:manualLayout>
                  <c:x val="-6.466874051031378E-2"/>
                  <c:y val="0.2916329079966724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FB96-4E45-9324-060766A8038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0" i="0" baseline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На розгл.</c:v>
                </c:pt>
                <c:pt idx="1">
                  <c:v>За належн.</c:v>
                </c:pt>
                <c:pt idx="2">
                  <c:v>Відмовлено </c:v>
                </c:pt>
                <c:pt idx="3">
                  <c:v>Роз"снено</c:v>
                </c:pt>
                <c:pt idx="4">
                  <c:v>Позитивно</c:v>
                </c:pt>
                <c:pt idx="5">
                  <c:v>Всього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1">
                  <c:v>44</c:v>
                </c:pt>
                <c:pt idx="2">
                  <c:v>42</c:v>
                </c:pt>
                <c:pt idx="3">
                  <c:v>423</c:v>
                </c:pt>
                <c:pt idx="4">
                  <c:v>3724</c:v>
                </c:pt>
                <c:pt idx="5">
                  <c:v>4233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B96-4E45-9324-060766A80389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2021</c:v>
                </c:pt>
              </c:strCache>
            </c:strRef>
          </c:tx>
          <c:invertIfNegative val="0"/>
          <c:dLbls>
            <c:dLbl>
              <c:idx val="3"/>
              <c:layout>
                <c:manualLayout>
                  <c:x val="2.9394882050142578E-3"/>
                  <c:y val="-4.07762958587257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FB96-4E45-9324-060766A80389}"/>
                </c:ext>
              </c:extLst>
            </c:dLbl>
            <c:dLbl>
              <c:idx val="4"/>
              <c:layout>
                <c:manualLayout>
                  <c:x val="-1.7636929230085654E-2"/>
                  <c:y val="-7.05910725366558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FB96-4E45-9324-060766A80389}"/>
                </c:ext>
              </c:extLst>
            </c:dLbl>
            <c:dLbl>
              <c:idx val="5"/>
              <c:layout>
                <c:manualLayout>
                  <c:x val="5.0275895270895828E-2"/>
                  <c:y val="-4.38989163805647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FB96-4E45-9324-060766A8038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На розгл.</c:v>
                </c:pt>
                <c:pt idx="1">
                  <c:v>За належн.</c:v>
                </c:pt>
                <c:pt idx="2">
                  <c:v>Відмовлено </c:v>
                </c:pt>
                <c:pt idx="3">
                  <c:v>Роз"снено</c:v>
                </c:pt>
                <c:pt idx="4">
                  <c:v>Позитивно</c:v>
                </c:pt>
                <c:pt idx="5">
                  <c:v>Всього</c:v>
                </c:pt>
              </c:strCache>
            </c:strRef>
          </c:cat>
          <c:val>
            <c:numRef>
              <c:f>Лист1!$C$2:$C$7</c:f>
              <c:numCache>
                <c:formatCode>General</c:formatCode>
                <c:ptCount val="6"/>
                <c:pt idx="0">
                  <c:v>152</c:v>
                </c:pt>
                <c:pt idx="1">
                  <c:v>96</c:v>
                </c:pt>
                <c:pt idx="2">
                  <c:v>42</c:v>
                </c:pt>
                <c:pt idx="3">
                  <c:v>1309</c:v>
                </c:pt>
                <c:pt idx="4">
                  <c:v>4111</c:v>
                </c:pt>
                <c:pt idx="5">
                  <c:v>5710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FB96-4E45-9324-060766A8038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-1731449232"/>
        <c:axId val="-1731459024"/>
        <c:axId val="0"/>
      </c:bar3DChart>
      <c:catAx>
        <c:axId val="-173144923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 b="1" baseline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pPr>
            <a:endParaRPr lang="uk-UA"/>
          </a:p>
        </c:txPr>
        <c:crossAx val="-1731459024"/>
        <c:crosses val="autoZero"/>
        <c:auto val="1"/>
        <c:lblAlgn val="ctr"/>
        <c:lblOffset val="100"/>
        <c:noMultiLvlLbl val="0"/>
      </c:catAx>
      <c:valAx>
        <c:axId val="-173145902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-173144923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0"/>
      <c:rotY val="160"/>
      <c:rAngAx val="0"/>
      <c:perspective val="10"/>
    </c:view3D>
    <c:floor>
      <c:thickness val="0"/>
      <c:spPr>
        <a:noFill/>
        <a:ln w="9525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solidFill>
          <a:schemeClr val="accent3">
            <a:lumMod val="20000"/>
            <a:lumOff val="80000"/>
          </a:schemeClr>
        </a:solidFill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"/>
          <c:y val="4.9481787142752594E-2"/>
          <c:w val="0.98198005136049304"/>
          <c:h val="0.67563077229361623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3.3914500952885577E-3"/>
                  <c:y val="2.06189216038200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E52C-4317-A605-3BC8DE68E9F5}"/>
                </c:ext>
              </c:extLst>
            </c:dLbl>
            <c:dLbl>
              <c:idx val="1"/>
              <c:layout>
                <c:manualLayout>
                  <c:x val="6.3053891447958773E-3"/>
                  <c:y val="1.44166826670228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E52C-4317-A605-3BC8DE68E9F5}"/>
                </c:ext>
              </c:extLst>
            </c:dLbl>
            <c:dLbl>
              <c:idx val="2"/>
              <c:layout>
                <c:manualLayout>
                  <c:x val="-5.6673724287045028E-3"/>
                  <c:y val="2.4243294459424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E52C-4317-A605-3BC8DE68E9F5}"/>
                </c:ext>
              </c:extLst>
            </c:dLbl>
            <c:dLbl>
              <c:idx val="3"/>
              <c:layout>
                <c:manualLayout>
                  <c:x val="-1.0001559655764744E-3"/>
                  <c:y val="4.69225054053377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E52C-4317-A605-3BC8DE68E9F5}"/>
                </c:ext>
              </c:extLst>
            </c:dLbl>
            <c:dLbl>
              <c:idx val="4"/>
              <c:layout>
                <c:manualLayout>
                  <c:x val="1.0175418543238786E-2"/>
                  <c:y val="1.49866849209860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E52C-4317-A605-3BC8DE68E9F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0" i="0" baseline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Всього</c:v>
                </c:pt>
                <c:pt idx="1">
                  <c:v>Позитивно</c:v>
                </c:pt>
                <c:pt idx="2">
                  <c:v>Роз"яснено </c:v>
                </c:pt>
                <c:pt idx="3">
                  <c:v>Відмовлено</c:v>
                </c:pt>
                <c:pt idx="4">
                  <c:v>До відома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672</c:v>
                </c:pt>
                <c:pt idx="1">
                  <c:v>384</c:v>
                </c:pt>
                <c:pt idx="2">
                  <c:v>131</c:v>
                </c:pt>
                <c:pt idx="3">
                  <c:v>59</c:v>
                </c:pt>
                <c:pt idx="4">
                  <c:v>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52C-4317-A605-3BC8DE68E9F5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-3.0524653243656687E-2"/>
                  <c:y val="1.11262302882568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E52C-4317-A605-3BC8DE68E9F5}"/>
                </c:ext>
              </c:extLst>
            </c:dLbl>
            <c:dLbl>
              <c:idx val="1"/>
              <c:layout>
                <c:manualLayout>
                  <c:x val="-2.0350035893447735E-2"/>
                  <c:y val="6.588584928499278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E52C-4317-A605-3BC8DE68E9F5}"/>
                </c:ext>
              </c:extLst>
            </c:dLbl>
            <c:dLbl>
              <c:idx val="2"/>
              <c:layout>
                <c:manualLayout>
                  <c:x val="-1.6958051669472621E-2"/>
                  <c:y val="2.15862892252210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E52C-4317-A605-3BC8DE68E9F5}"/>
                </c:ext>
              </c:extLst>
            </c:dLbl>
            <c:dLbl>
              <c:idx val="3"/>
              <c:layout>
                <c:manualLayout>
                  <c:x val="-2.0350035893447735E-2"/>
                  <c:y val="1.7140471996594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E52C-4317-A605-3BC8DE68E9F5}"/>
                </c:ext>
              </c:extLst>
            </c:dLbl>
            <c:dLbl>
              <c:idx val="4"/>
              <c:layout>
                <c:manualLayout>
                  <c:x val="-2.0349768829104459E-2"/>
                  <c:y val="1.41852757765738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E52C-4317-A605-3BC8DE68E9F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Всього</c:v>
                </c:pt>
                <c:pt idx="1">
                  <c:v>Позитивно</c:v>
                </c:pt>
                <c:pt idx="2">
                  <c:v>Роз"яснено </c:v>
                </c:pt>
                <c:pt idx="3">
                  <c:v>Відмовлено</c:v>
                </c:pt>
                <c:pt idx="4">
                  <c:v>До відома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813</c:v>
                </c:pt>
                <c:pt idx="1">
                  <c:v>595</c:v>
                </c:pt>
                <c:pt idx="2">
                  <c:v>132</c:v>
                </c:pt>
                <c:pt idx="3">
                  <c:v>41</c:v>
                </c:pt>
                <c:pt idx="4">
                  <c:v>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E52C-4317-A605-3BC8DE68E9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-1731451408"/>
        <c:axId val="-1731455760"/>
        <c:axId val="-1730704336"/>
      </c:bar3DChart>
      <c:catAx>
        <c:axId val="-173145140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000" b="1" baseline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pPr>
            <a:endParaRPr lang="uk-UA"/>
          </a:p>
        </c:txPr>
        <c:crossAx val="-1731455760"/>
        <c:crosses val="autoZero"/>
        <c:auto val="1"/>
        <c:lblAlgn val="ctr"/>
        <c:lblOffset val="100"/>
        <c:noMultiLvlLbl val="0"/>
      </c:catAx>
      <c:valAx>
        <c:axId val="-1731455760"/>
        <c:scaling>
          <c:orientation val="minMax"/>
        </c:scaling>
        <c:delete val="1"/>
        <c:axPos val="r"/>
        <c:numFmt formatCode="General" sourceLinked="1"/>
        <c:majorTickMark val="out"/>
        <c:minorTickMark val="none"/>
        <c:tickLblPos val="none"/>
        <c:crossAx val="-1731451408"/>
        <c:crosses val="autoZero"/>
        <c:crossBetween val="between"/>
      </c:valAx>
      <c:serAx>
        <c:axId val="-1730704336"/>
        <c:scaling>
          <c:orientation val="minMax"/>
        </c:scaling>
        <c:delete val="1"/>
        <c:axPos val="b"/>
        <c:majorTickMark val="out"/>
        <c:minorTickMark val="none"/>
        <c:tickLblPos val="none"/>
        <c:crossAx val="-1731455760"/>
        <c:crosses val="autoZero"/>
      </c:serAx>
      <c:spPr>
        <a:solidFill>
          <a:schemeClr val="accent3">
            <a:lumMod val="20000"/>
            <a:lumOff val="80000"/>
          </a:schemeClr>
        </a:solidFill>
      </c:spPr>
    </c:plotArea>
    <c:legend>
      <c:legendPos val="r"/>
      <c:legendEntry>
        <c:idx val="1"/>
        <c:txPr>
          <a:bodyPr/>
          <a:lstStyle/>
          <a:p>
            <a:pPr>
              <a:defRPr sz="1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defRPr>
            </a:pPr>
            <a:endParaRPr lang="uk-UA"/>
          </a:p>
        </c:txPr>
      </c:legendEntry>
      <c:layout>
        <c:manualLayout>
          <c:xMode val="edge"/>
          <c:yMode val="edge"/>
          <c:x val="0.78755725859519887"/>
          <c:y val="0.7812556867493492"/>
          <c:w val="0.19319568124909209"/>
          <c:h val="0.17369188510970193"/>
        </c:manualLayout>
      </c:layout>
      <c:overlay val="0"/>
      <c:txPr>
        <a:bodyPr/>
        <a:lstStyle/>
        <a:p>
          <a:pPr>
            <a:defRPr sz="1200">
              <a:latin typeface="Times New Roman" pitchFamily="18" charset="0"/>
              <a:cs typeface="Times New Roman" pitchFamily="18" charset="0"/>
            </a:defRPr>
          </a:pPr>
          <a:endParaRPr lang="uk-UA"/>
        </a:p>
      </c:txPr>
    </c:legend>
    <c:plotVisOnly val="1"/>
    <c:dispBlanksAs val="gap"/>
    <c:showDLblsOverMax val="0"/>
  </c:chart>
  <c:spPr>
    <a:solidFill>
      <a:schemeClr val="accent3">
        <a:lumMod val="20000"/>
        <a:lumOff val="80000"/>
      </a:schemeClr>
    </a:solidFill>
  </c:spPr>
  <c:txPr>
    <a:bodyPr/>
    <a:lstStyle/>
    <a:p>
      <a:pPr>
        <a:defRPr sz="1800"/>
      </a:pPr>
      <a:endParaRPr lang="uk-UA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0"/>
      <c:rotY val="8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7540786066505432E-2"/>
          <c:y val="0.25994236639332813"/>
          <c:w val="0.98170395597070415"/>
          <c:h val="0.61637176259788218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Лист1!$B$2</c:f>
              <c:numCache>
                <c:formatCode>General</c:formatCode>
                <c:ptCount val="1"/>
                <c:pt idx="0">
                  <c:v>813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2EA-4DFE-884B-B4AD827F44F6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Лист1!$C$2</c:f>
              <c:numCache>
                <c:formatCode>General</c:formatCode>
                <c:ptCount val="1"/>
                <c:pt idx="0">
                  <c:v>930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2EA-4DFE-884B-B4AD827F44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-1731458480"/>
        <c:axId val="-1731450320"/>
        <c:axId val="-1730696848"/>
      </c:bar3DChart>
      <c:catAx>
        <c:axId val="-1731458480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one"/>
        <c:crossAx val="-1731450320"/>
        <c:crosses val="autoZero"/>
        <c:auto val="1"/>
        <c:lblAlgn val="ctr"/>
        <c:lblOffset val="100"/>
        <c:noMultiLvlLbl val="0"/>
      </c:catAx>
      <c:valAx>
        <c:axId val="-173145032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-1731458480"/>
        <c:crosses val="autoZero"/>
        <c:crossBetween val="between"/>
      </c:valAx>
      <c:serAx>
        <c:axId val="-1730696848"/>
        <c:scaling>
          <c:orientation val="minMax"/>
        </c:scaling>
        <c:delete val="1"/>
        <c:axPos val="b"/>
        <c:majorTickMark val="out"/>
        <c:minorTickMark val="none"/>
        <c:tickLblPos val="none"/>
        <c:crossAx val="-1731450320"/>
        <c:crosses val="autoZero"/>
      </c:serAx>
      <c:spPr>
        <a:solidFill>
          <a:schemeClr val="accent3">
            <a:lumMod val="20000"/>
            <a:lumOff val="80000"/>
          </a:schemeClr>
        </a:solidFill>
      </c:spPr>
    </c:plotArea>
    <c:legend>
      <c:legendPos val="r"/>
      <c:legendEntry>
        <c:idx val="0"/>
        <c:txPr>
          <a:bodyPr/>
          <a:lstStyle/>
          <a:p>
            <a:pPr>
              <a:defRPr sz="1200" b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pPr>
            <a:endParaRPr lang="uk-UA"/>
          </a:p>
        </c:txPr>
      </c:legendEntry>
      <c:legendEntry>
        <c:idx val="1"/>
        <c:txPr>
          <a:bodyPr/>
          <a:lstStyle/>
          <a:p>
            <a:pPr>
              <a:defRPr sz="1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defRPr>
            </a:pPr>
            <a:endParaRPr lang="uk-UA"/>
          </a:p>
        </c:txPr>
      </c:legendEntry>
      <c:layout>
        <c:manualLayout>
          <c:xMode val="edge"/>
          <c:yMode val="edge"/>
          <c:x val="0"/>
          <c:y val="0.86142756368180751"/>
          <c:w val="0.99799701742541425"/>
          <c:h val="7.7649527439712568E-2"/>
        </c:manualLayout>
      </c:layout>
      <c:overlay val="0"/>
      <c:txPr>
        <a:bodyPr/>
        <a:lstStyle/>
        <a:p>
          <a:pPr>
            <a:defRPr sz="1200" b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defRPr>
          </a:pPr>
          <a:endParaRPr lang="uk-UA"/>
        </a:p>
      </c:txPr>
    </c:legend>
    <c:plotVisOnly val="1"/>
    <c:dispBlanksAs val="gap"/>
    <c:showDLblsOverMax val="0"/>
  </c:chart>
  <c:spPr>
    <a:solidFill>
      <a:schemeClr val="accent3">
        <a:lumMod val="20000"/>
        <a:lumOff val="80000"/>
      </a:schemeClr>
    </a:solidFill>
  </c:spPr>
  <c:txPr>
    <a:bodyPr/>
    <a:lstStyle/>
    <a:p>
      <a:pPr>
        <a:defRPr sz="1800"/>
      </a:pPr>
      <a:endParaRPr lang="uk-UA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0"/>
      <c:rotY val="160"/>
      <c:rAngAx val="0"/>
      <c:perspective val="10"/>
    </c:view3D>
    <c:floor>
      <c:thickness val="0"/>
      <c:spPr>
        <a:noFill/>
        <a:ln w="9525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solidFill>
          <a:schemeClr val="accent3">
            <a:lumMod val="20000"/>
            <a:lumOff val="80000"/>
          </a:schemeClr>
        </a:solidFill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"/>
          <c:y val="4.9481787142752594E-2"/>
          <c:w val="0.98198005136049304"/>
          <c:h val="0.67563077229361623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3.3914500952885577E-3"/>
                  <c:y val="2.06189216038200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2256-4FB3-BCD9-F2B7BE838454}"/>
                </c:ext>
              </c:extLst>
            </c:dLbl>
            <c:dLbl>
              <c:idx val="1"/>
              <c:layout>
                <c:manualLayout>
                  <c:x val="6.3053891447958773E-3"/>
                  <c:y val="1.44166826670228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2256-4FB3-BCD9-F2B7BE838454}"/>
                </c:ext>
              </c:extLst>
            </c:dLbl>
            <c:dLbl>
              <c:idx val="2"/>
              <c:layout>
                <c:manualLayout>
                  <c:x val="-5.6673724287045028E-3"/>
                  <c:y val="2.4243294459424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2256-4FB3-BCD9-F2B7BE838454}"/>
                </c:ext>
              </c:extLst>
            </c:dLbl>
            <c:dLbl>
              <c:idx val="3"/>
              <c:layout>
                <c:manualLayout>
                  <c:x val="-1.0001559655764744E-3"/>
                  <c:y val="4.69225054053377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2256-4FB3-BCD9-F2B7BE838454}"/>
                </c:ext>
              </c:extLst>
            </c:dLbl>
            <c:dLbl>
              <c:idx val="4"/>
              <c:layout>
                <c:manualLayout>
                  <c:x val="1.0175418543238786E-2"/>
                  <c:y val="1.49866849209860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2256-4FB3-BCD9-F2B7BE83845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0" i="0" baseline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Всього</c:v>
                </c:pt>
                <c:pt idx="1">
                  <c:v>Позитивно</c:v>
                </c:pt>
                <c:pt idx="2">
                  <c:v>Роз"яснено </c:v>
                </c:pt>
                <c:pt idx="3">
                  <c:v>Відмовлено</c:v>
                </c:pt>
                <c:pt idx="4">
                  <c:v>До відома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813</c:v>
                </c:pt>
                <c:pt idx="1">
                  <c:v>595</c:v>
                </c:pt>
                <c:pt idx="2">
                  <c:v>132</c:v>
                </c:pt>
                <c:pt idx="3">
                  <c:v>41</c:v>
                </c:pt>
                <c:pt idx="4">
                  <c:v>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256-4FB3-BCD9-F2B7BE838454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-3.0524653243656687E-2"/>
                  <c:y val="1.11262302882568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2256-4FB3-BCD9-F2B7BE838454}"/>
                </c:ext>
              </c:extLst>
            </c:dLbl>
            <c:dLbl>
              <c:idx val="1"/>
              <c:layout>
                <c:manualLayout>
                  <c:x val="-2.0350035893447735E-2"/>
                  <c:y val="6.588584928499278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2256-4FB3-BCD9-F2B7BE838454}"/>
                </c:ext>
              </c:extLst>
            </c:dLbl>
            <c:dLbl>
              <c:idx val="2"/>
              <c:layout>
                <c:manualLayout>
                  <c:x val="-1.6958051669472621E-2"/>
                  <c:y val="2.15862892252210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2256-4FB3-BCD9-F2B7BE838454}"/>
                </c:ext>
              </c:extLst>
            </c:dLbl>
            <c:dLbl>
              <c:idx val="3"/>
              <c:layout>
                <c:manualLayout>
                  <c:x val="-2.0350035893447735E-2"/>
                  <c:y val="1.7140471996594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2256-4FB3-BCD9-F2B7BE838454}"/>
                </c:ext>
              </c:extLst>
            </c:dLbl>
            <c:dLbl>
              <c:idx val="4"/>
              <c:layout>
                <c:manualLayout>
                  <c:x val="-2.0349768829104459E-2"/>
                  <c:y val="1.41852757765738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2256-4FB3-BCD9-F2B7BE83845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Всього</c:v>
                </c:pt>
                <c:pt idx="1">
                  <c:v>Позитивно</c:v>
                </c:pt>
                <c:pt idx="2">
                  <c:v>Роз"яснено </c:v>
                </c:pt>
                <c:pt idx="3">
                  <c:v>Відмовлено</c:v>
                </c:pt>
                <c:pt idx="4">
                  <c:v>До відома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930</c:v>
                </c:pt>
                <c:pt idx="1">
                  <c:v>688</c:v>
                </c:pt>
                <c:pt idx="2">
                  <c:v>181</c:v>
                </c:pt>
                <c:pt idx="3">
                  <c:v>13</c:v>
                </c:pt>
                <c:pt idx="4">
                  <c:v>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2256-4FB3-BCD9-F2B7BE8384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-1731450864"/>
        <c:axId val="-1731454672"/>
        <c:axId val="-1730703712"/>
      </c:bar3DChart>
      <c:catAx>
        <c:axId val="-17314508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000" b="1" baseline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pPr>
            <a:endParaRPr lang="uk-UA"/>
          </a:p>
        </c:txPr>
        <c:crossAx val="-1731454672"/>
        <c:crosses val="autoZero"/>
        <c:auto val="1"/>
        <c:lblAlgn val="ctr"/>
        <c:lblOffset val="100"/>
        <c:noMultiLvlLbl val="0"/>
      </c:catAx>
      <c:valAx>
        <c:axId val="-1731454672"/>
        <c:scaling>
          <c:orientation val="minMax"/>
        </c:scaling>
        <c:delete val="1"/>
        <c:axPos val="r"/>
        <c:numFmt formatCode="General" sourceLinked="1"/>
        <c:majorTickMark val="out"/>
        <c:minorTickMark val="none"/>
        <c:tickLblPos val="none"/>
        <c:crossAx val="-1731450864"/>
        <c:crosses val="autoZero"/>
        <c:crossBetween val="between"/>
      </c:valAx>
      <c:serAx>
        <c:axId val="-1730703712"/>
        <c:scaling>
          <c:orientation val="minMax"/>
        </c:scaling>
        <c:delete val="1"/>
        <c:axPos val="b"/>
        <c:majorTickMark val="out"/>
        <c:minorTickMark val="none"/>
        <c:tickLblPos val="none"/>
        <c:crossAx val="-1731454672"/>
        <c:crosses val="autoZero"/>
      </c:serAx>
      <c:spPr>
        <a:solidFill>
          <a:schemeClr val="accent3">
            <a:lumMod val="20000"/>
            <a:lumOff val="80000"/>
          </a:schemeClr>
        </a:solidFill>
      </c:spPr>
    </c:plotArea>
    <c:legend>
      <c:legendPos val="r"/>
      <c:legendEntry>
        <c:idx val="1"/>
        <c:txPr>
          <a:bodyPr/>
          <a:lstStyle/>
          <a:p>
            <a:pPr>
              <a:defRPr sz="1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defRPr>
            </a:pPr>
            <a:endParaRPr lang="uk-UA"/>
          </a:p>
        </c:txPr>
      </c:legendEntry>
      <c:layout>
        <c:manualLayout>
          <c:xMode val="edge"/>
          <c:yMode val="edge"/>
          <c:x val="0.78755725859519887"/>
          <c:y val="0.7812556867493492"/>
          <c:w val="0.19319568124909209"/>
          <c:h val="0.17369188510970193"/>
        </c:manualLayout>
      </c:layout>
      <c:overlay val="0"/>
      <c:txPr>
        <a:bodyPr/>
        <a:lstStyle/>
        <a:p>
          <a:pPr>
            <a:defRPr sz="1200">
              <a:latin typeface="Times New Roman" pitchFamily="18" charset="0"/>
              <a:cs typeface="Times New Roman" pitchFamily="18" charset="0"/>
            </a:defRPr>
          </a:pPr>
          <a:endParaRPr lang="uk-UA"/>
        </a:p>
      </c:txPr>
    </c:legend>
    <c:plotVisOnly val="1"/>
    <c:dispBlanksAs val="gap"/>
    <c:showDLblsOverMax val="0"/>
  </c:chart>
  <c:spPr>
    <a:solidFill>
      <a:schemeClr val="accent3">
        <a:lumMod val="20000"/>
        <a:lumOff val="80000"/>
      </a:schemeClr>
    </a:solidFill>
  </c:spPr>
  <c:txPr>
    <a:bodyPr/>
    <a:lstStyle/>
    <a:p>
      <a:pPr>
        <a:defRPr sz="1800"/>
      </a:pPr>
      <a:endParaRPr lang="uk-UA"/>
    </a:p>
  </c:txPr>
  <c:externalData r:id="rId1">
    <c:autoUpdate val="0"/>
  </c:externalData>
  <c:userShapes r:id="rId2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9-12-17T11:21:49.604" idx="1">
    <p:pos x="5465" y="2750"/>
    <p:text/>
    <p:extLst>
      <p:ext uri="{C676402C-5697-4E1C-873F-D02D1690AC5C}">
        <p15:threadingInfo xmlns:p15="http://schemas.microsoft.com/office/powerpoint/2012/main" timeZoneBias="-120"/>
      </p:ext>
    </p:extLst>
  </p:cm>
  <p:cm authorId="1" dt="2019-12-17T11:21:56.446" idx="2">
    <p:pos x="10" y="10"/>
    <p:text/>
    <p:extLst>
      <p:ext uri="{C676402C-5697-4E1C-873F-D02D1690AC5C}">
        <p15:threadingInfo xmlns:p15="http://schemas.microsoft.com/office/powerpoint/2012/main" timeZoneBias="-120"/>
      </p:ext>
    </p:extLst>
  </p:cm>
</p:cmLst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0.73077</cdr:x>
      <cdr:y>0.12607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0" y="0"/>
          <a:ext cx="2736307" cy="35318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uk-UA" sz="1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3</a:t>
          </a:r>
          <a:r>
            <a:rPr lang="uk-UA" sz="1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. Результати  розгляду </a:t>
          </a:r>
        </a:p>
        <a:p xmlns:a="http://schemas.openxmlformats.org/drawingml/2006/main">
          <a:r>
            <a:rPr lang="uk-UA" sz="1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uk-UA" sz="1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                     </a:t>
          </a:r>
          <a:endParaRPr lang="ru-RU" sz="1400" b="1" dirty="0">
            <a:solidFill>
              <a:srgbClr val="C0000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0.01961</cdr:x>
      <cdr:y>0</cdr:y>
    </cdr:from>
    <cdr:to>
      <cdr:x>0.62745</cdr:x>
      <cdr:y>0.67764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3428" y="0"/>
          <a:ext cx="2276006" cy="154755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uk-UA" sz="1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1.Кількість      запитів </a:t>
          </a:r>
        </a:p>
        <a:p xmlns:a="http://schemas.openxmlformats.org/drawingml/2006/main">
          <a:r>
            <a:rPr lang="uk-UA" sz="1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     </a:t>
          </a:r>
          <a:endParaRPr lang="ru-RU" sz="1400" b="1" dirty="0">
            <a:solidFill>
              <a:srgbClr val="C0000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0.73077</cdr:x>
      <cdr:y>0.12607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0" y="0"/>
          <a:ext cx="2736307" cy="35318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uk-UA" sz="1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3</a:t>
          </a:r>
          <a:r>
            <a:rPr lang="uk-UA" sz="1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. Результати  розгляду </a:t>
          </a:r>
        </a:p>
        <a:p xmlns:a="http://schemas.openxmlformats.org/drawingml/2006/main">
          <a:r>
            <a:rPr lang="uk-UA" sz="1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uk-UA" sz="1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                     </a:t>
          </a:r>
          <a:endParaRPr lang="ru-RU" sz="1400" b="1" dirty="0">
            <a:solidFill>
              <a:srgbClr val="C0000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2B9558-221F-4A39-8733-36301332FBAD}" type="datetimeFigureOut">
              <a:rPr lang="ru-RU" smtClean="0"/>
              <a:pPr/>
              <a:t>21.01.2022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D74646-36A7-46A4-A95A-3867EE7EFF79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370244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D74646-36A7-46A4-A95A-3867EE7EFF79}" type="slidenum">
              <a:rPr lang="ru-RU" smtClean="0"/>
              <a:pPr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07252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D74646-36A7-46A4-A95A-3867EE7EFF79}" type="slidenum">
              <a:rPr lang="ru-RU" smtClean="0"/>
              <a:pPr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226674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5F8476-A3E3-49CF-8F56-4F1995652462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889323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D74646-36A7-46A4-A95A-3867EE7EFF79}" type="slidenum">
              <a:rPr lang="ru-RU" smtClean="0"/>
              <a:pPr/>
              <a:t>11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357217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uk-UA" smtClean="0"/>
              <a:t>Зразок підзаголовка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C1216-0D6C-401F-9743-EB563245CF85}" type="datetimeFigureOut">
              <a:rPr lang="ru-RU" smtClean="0"/>
              <a:pPr/>
              <a:t>21.01.2022</a:t>
            </a:fld>
            <a:endParaRPr lang="ru-RU" dirty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E80B8-D0EE-4473-8C82-C956052345C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50636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C1216-0D6C-401F-9743-EB563245CF85}" type="datetimeFigureOut">
              <a:rPr lang="ru-RU" smtClean="0"/>
              <a:pPr/>
              <a:t>21.01.2022</a:t>
            </a:fld>
            <a:endParaRPr lang="ru-RU" dirty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E80B8-D0EE-4473-8C82-C956052345C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37321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C1216-0D6C-401F-9743-EB563245CF85}" type="datetimeFigureOut">
              <a:rPr lang="ru-RU" smtClean="0"/>
              <a:pPr/>
              <a:t>21.01.2022</a:t>
            </a:fld>
            <a:endParaRPr lang="ru-RU" dirty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E80B8-D0EE-4473-8C82-C956052345C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80046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BC45B-EAD3-4C7A-9462-A59CDAB674C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21.01.2022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467F9-D5A1-4D65-A1BC-B24BAEC3688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8871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BC45B-EAD3-4C7A-9462-A59CDAB674C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21.01.2022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467F9-D5A1-4D65-A1BC-B24BAEC3688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74890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BC45B-EAD3-4C7A-9462-A59CDAB674C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21.01.2022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467F9-D5A1-4D65-A1BC-B24BAEC3688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1095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BC45B-EAD3-4C7A-9462-A59CDAB674C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21.01.2022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467F9-D5A1-4D65-A1BC-B24BAEC3688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95938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BC45B-EAD3-4C7A-9462-A59CDAB674C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21.01.2022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467F9-D5A1-4D65-A1BC-B24BAEC3688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83976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BC45B-EAD3-4C7A-9462-A59CDAB674C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21.01.2022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467F9-D5A1-4D65-A1BC-B24BAEC3688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83088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BC45B-EAD3-4C7A-9462-A59CDAB674C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21.01.2022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467F9-D5A1-4D65-A1BC-B24BAEC3688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95190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BC45B-EAD3-4C7A-9462-A59CDAB674C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21.01.2022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467F9-D5A1-4D65-A1BC-B24BAEC3688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9596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C1216-0D6C-401F-9743-EB563245CF85}" type="datetimeFigureOut">
              <a:rPr lang="ru-RU" smtClean="0"/>
              <a:pPr/>
              <a:t>21.01.2022</a:t>
            </a:fld>
            <a:endParaRPr lang="ru-RU" dirty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E80B8-D0EE-4473-8C82-C956052345C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038989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dirty="0" smtClean="0"/>
              <a:t>Вставка рисунка</a:t>
            </a:r>
            <a:endParaRPr lang="uk-UA" dirty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BC45B-EAD3-4C7A-9462-A59CDAB674C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21.01.2022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467F9-D5A1-4D65-A1BC-B24BAEC3688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522652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BC45B-EAD3-4C7A-9462-A59CDAB674C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21.01.2022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467F9-D5A1-4D65-A1BC-B24BAEC3688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425532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BC45B-EAD3-4C7A-9462-A59CDAB674C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21.01.2022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467F9-D5A1-4D65-A1BC-B24BAEC3688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785350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8425346" y="6286522"/>
            <a:ext cx="41870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fld id="{07ABEA76-F2DB-4332-A8BC-D79642203CAD}" type="slidenum">
              <a:rPr lang="uk-UA" sz="1050" b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pPr algn="ctr"/>
              <a:t>‹#›</a:t>
            </a:fld>
            <a:endParaRPr lang="uk-UA" sz="105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55245489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C1216-0D6C-401F-9743-EB563245CF85}" type="datetimeFigureOut">
              <a:rPr lang="ru-RU" smtClean="0"/>
              <a:pPr/>
              <a:t>21.01.2022</a:t>
            </a:fld>
            <a:endParaRPr lang="ru-RU" dirty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E80B8-D0EE-4473-8C82-C956052345C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71410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C1216-0D6C-401F-9743-EB563245CF85}" type="datetimeFigureOut">
              <a:rPr lang="ru-RU" smtClean="0"/>
              <a:pPr/>
              <a:t>21.01.2022</a:t>
            </a:fld>
            <a:endParaRPr lang="ru-RU" dirty="0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E80B8-D0EE-4473-8C82-C956052345C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1913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C1216-0D6C-401F-9743-EB563245CF85}" type="datetimeFigureOut">
              <a:rPr lang="ru-RU" smtClean="0"/>
              <a:pPr/>
              <a:t>21.01.2022</a:t>
            </a:fld>
            <a:endParaRPr lang="ru-RU" dirty="0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E80B8-D0EE-4473-8C82-C956052345C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55207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C1216-0D6C-401F-9743-EB563245CF85}" type="datetimeFigureOut">
              <a:rPr lang="ru-RU" smtClean="0"/>
              <a:pPr/>
              <a:t>21.01.2022</a:t>
            </a:fld>
            <a:endParaRPr lang="ru-RU" dirty="0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E80B8-D0EE-4473-8C82-C956052345C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6039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C1216-0D6C-401F-9743-EB563245CF85}" type="datetimeFigureOut">
              <a:rPr lang="ru-RU" smtClean="0"/>
              <a:pPr/>
              <a:t>21.01.2022</a:t>
            </a:fld>
            <a:endParaRPr lang="ru-RU" dirty="0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E80B8-D0EE-4473-8C82-C956052345C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5841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C1216-0D6C-401F-9743-EB563245CF85}" type="datetimeFigureOut">
              <a:rPr lang="ru-RU" smtClean="0"/>
              <a:pPr/>
              <a:t>21.01.2022</a:t>
            </a:fld>
            <a:endParaRPr lang="ru-RU" dirty="0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E80B8-D0EE-4473-8C82-C956052345C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34043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uk-UA" dirty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C1216-0D6C-401F-9743-EB563245CF85}" type="datetimeFigureOut">
              <a:rPr lang="ru-RU" smtClean="0"/>
              <a:pPr/>
              <a:t>21.01.2022</a:t>
            </a:fld>
            <a:endParaRPr lang="ru-RU" dirty="0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E80B8-D0EE-4473-8C82-C956052345C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05943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1C1216-0D6C-401F-9743-EB563245CF85}" type="datetimeFigureOut">
              <a:rPr lang="ru-RU" smtClean="0"/>
              <a:pPr/>
              <a:t>21.01.2022</a:t>
            </a:fld>
            <a:endParaRPr lang="ru-RU" dirty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FE80B8-D0EE-4473-8C82-C956052345C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6318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3" r:id="rId1"/>
    <p:sldLayoutId id="2147483844" r:id="rId2"/>
    <p:sldLayoutId id="2147483845" r:id="rId3"/>
    <p:sldLayoutId id="2147483846" r:id="rId4"/>
    <p:sldLayoutId id="2147483847" r:id="rId5"/>
    <p:sldLayoutId id="2147483848" r:id="rId6"/>
    <p:sldLayoutId id="2147483849" r:id="rId7"/>
    <p:sldLayoutId id="2147483850" r:id="rId8"/>
    <p:sldLayoutId id="2147483851" r:id="rId9"/>
    <p:sldLayoutId id="2147483852" r:id="rId10"/>
    <p:sldLayoutId id="214748385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 t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0BC45B-EAD3-4C7A-9462-A59CDAB674C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21.01.2022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5467F9-D5A1-4D65-A1BC-B24BAEC3688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0261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5" r:id="rId1"/>
    <p:sldLayoutId id="2147483856" r:id="rId2"/>
    <p:sldLayoutId id="2147483857" r:id="rId3"/>
    <p:sldLayoutId id="2147483858" r:id="rId4"/>
    <p:sldLayoutId id="2147483859" r:id="rId5"/>
    <p:sldLayoutId id="2147483860" r:id="rId6"/>
    <p:sldLayoutId id="2147483861" r:id="rId7"/>
    <p:sldLayoutId id="2147483862" r:id="rId8"/>
    <p:sldLayoutId id="2147483863" r:id="rId9"/>
    <p:sldLayoutId id="2147483864" r:id="rId10"/>
    <p:sldLayoutId id="2147483865" r:id="rId11"/>
    <p:sldLayoutId id="2147483866" r:id="rId12"/>
  </p:sldLayoutIdLst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Relationship Id="rId5" Type="http://schemas.openxmlformats.org/officeDocument/2006/relationships/chart" Target="../charts/chart7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pn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Relationship Id="rId4" Type="http://schemas.openxmlformats.org/officeDocument/2006/relationships/comments" Target="../comments/commen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 useBgFill="1">
            <p:nvSpPr>
              <p:cNvPr id="4" name="Заголовок 1"/>
              <p:cNvSpPr>
                <a:spLocks noGrp="1"/>
              </p:cNvSpPr>
              <p:nvPr>
                <p:ph type="ctrTitle"/>
              </p:nvPr>
            </p:nvSpPr>
            <p:spPr>
              <a:xfrm>
                <a:off x="467544" y="548680"/>
                <a:ext cx="8329997" cy="6097879"/>
              </a:xfrm>
              <a:ln>
                <a:solidFill>
                  <a:schemeClr val="accent3">
                    <a:lumMod val="20000"/>
                    <a:lumOff val="80000"/>
                  </a:schemeClr>
                </a:solidFill>
              </a:ln>
            </p:spPr>
            <p:txBody>
              <a:bodyPr>
                <a:normAutofit/>
              </a:bodyPr>
              <a:lstStyle/>
              <a:p>
                <a:r>
                  <a:rPr lang="uk-UA" b="1" i="1" dirty="0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   Про роботу Архівного відділу </a:t>
                </a:r>
                <a:br>
                  <a:rPr lang="uk-UA" b="1" i="1" dirty="0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</a:br>
                <a:r>
                  <a:rPr lang="uk-UA" b="1" i="1" dirty="0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        міської ради у 2021 році</a:t>
                </a:r>
                <a:br>
                  <a:rPr lang="uk-UA" b="1" i="1" dirty="0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</a:br>
                <a:r>
                  <a:rPr lang="uk-UA" b="1" i="1" dirty="0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/>
                </a:r>
                <a:br>
                  <a:rPr lang="uk-UA" b="1" i="1" dirty="0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</a:br>
                <a:r>
                  <a:rPr lang="uk-UA" sz="2000" b="1" i="1" dirty="0" smtClean="0">
                    <a:solidFill>
                      <a:schemeClr val="accent1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загальна</a:t>
                </a:r>
                <a:r>
                  <a:rPr lang="uk-UA" sz="2000" b="1" dirty="0" smtClean="0">
                    <a:solidFill>
                      <a:schemeClr val="accent1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uk-UA" sz="2000" b="1" i="1" dirty="0">
                    <a:solidFill>
                      <a:schemeClr val="accent1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площа архіву</a:t>
                </a:r>
                <a:br>
                  <a:rPr lang="uk-UA" sz="2000" b="1" i="1" dirty="0">
                    <a:solidFill>
                      <a:schemeClr val="accent1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</a:br>
                <a:r>
                  <a:rPr lang="uk-UA" sz="2000" b="1" dirty="0">
                    <a:solidFill>
                      <a:schemeClr val="accent1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               </a:t>
                </a:r>
                <a:r>
                  <a:rPr lang="uk-UA" sz="2000" b="1" i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- 514,3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uk-UA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м</m:t>
                        </m:r>
                      </m:e>
                      <m:sup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uk-UA" sz="2000" b="1" i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/>
                </a:r>
                <a:br>
                  <a:rPr lang="uk-UA" sz="2000" b="1" i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</a:br>
                <a:r>
                  <a:rPr lang="uk-UA" sz="2000" b="1" dirty="0">
                    <a:solidFill>
                      <a:schemeClr val="accent1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uk-UA" sz="2000" b="1" i="1" dirty="0">
                    <a:solidFill>
                      <a:schemeClr val="accent1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площа </a:t>
                </a:r>
                <a:r>
                  <a:rPr lang="uk-UA" sz="2000" b="1" i="1" dirty="0" smtClean="0">
                    <a:solidFill>
                      <a:schemeClr val="accent1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архівосховищ  </a:t>
                </a:r>
                <a:r>
                  <a:rPr lang="uk-UA" sz="2000" b="1" i="1" dirty="0">
                    <a:solidFill>
                      <a:schemeClr val="accent1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відділу     </a:t>
                </a:r>
                <a:br>
                  <a:rPr lang="uk-UA" sz="2000" b="1" i="1" dirty="0">
                    <a:solidFill>
                      <a:schemeClr val="accent1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</a:br>
                <a:r>
                  <a:rPr lang="uk-UA" sz="2000" b="1" i="1" dirty="0">
                    <a:solidFill>
                      <a:schemeClr val="accent1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           - </a:t>
                </a:r>
                <a:r>
                  <a:rPr lang="uk-UA" sz="2000" b="1" i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371,4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b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uk-UA" sz="20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м</m:t>
                        </m:r>
                      </m:e>
                      <m:sup>
                        <m:r>
                          <a:rPr lang="en-US" sz="20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ru-RU" sz="2000" b="1" i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/>
                </a:r>
                <a:br>
                  <a:rPr lang="ru-RU" sz="2000" b="1" i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</a:br>
                <a:r>
                  <a:rPr lang="uk-UA" sz="2000" b="1" i="1" dirty="0">
                    <a:solidFill>
                      <a:schemeClr val="accent1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- протяжність стелажного покриття </a:t>
                </a:r>
                <a:br>
                  <a:rPr lang="uk-UA" sz="2000" b="1" i="1" dirty="0">
                    <a:solidFill>
                      <a:schemeClr val="accent1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</a:br>
                <a:r>
                  <a:rPr lang="uk-UA" sz="2000" b="1" i="1" dirty="0">
                    <a:solidFill>
                      <a:schemeClr val="accent1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          </a:t>
                </a:r>
                <a:r>
                  <a:rPr lang="uk-UA" sz="2000" b="1" i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- </a:t>
                </a:r>
                <a:r>
                  <a:rPr lang="uk-UA" sz="2000" b="1" i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2052,4пог</a:t>
                </a:r>
                <a:r>
                  <a:rPr lang="uk-UA" sz="2000" b="1" i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. </a:t>
                </a:r>
                <a:r>
                  <a:rPr lang="uk-UA" sz="2000" b="1" i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м.</a:t>
                </a:r>
                <a:r>
                  <a:rPr lang="ru-RU" sz="2000" b="1" i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/>
                </a:r>
                <a:br>
                  <a:rPr lang="ru-RU" sz="2000" b="1" i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</a:br>
                <a:r>
                  <a:rPr lang="uk-UA" b="1" i="1" dirty="0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/>
                </a:r>
                <a:br>
                  <a:rPr lang="uk-UA" b="1" i="1" dirty="0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</a:br>
                <a:endParaRPr lang="ru-RU" b="1" i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 useBgFill="1">
            <p:nvSpPr>
              <p:cNvPr id="4" name="Заголовок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ctrTitle"/>
              </p:nvPr>
            </p:nvSpPr>
            <p:spPr>
              <a:xfrm>
                <a:off x="467544" y="548680"/>
                <a:ext cx="8329997" cy="6097879"/>
              </a:xfrm>
              <a:blipFill>
                <a:blip r:embed="rId2"/>
                <a:stretch>
                  <a:fillRect r="-2778"/>
                </a:stretch>
              </a:blipFill>
              <a:ln>
                <a:solidFill>
                  <a:schemeClr val="accent3">
                    <a:lumMod val="20000"/>
                    <a:lumOff val="80000"/>
                  </a:schemeClr>
                </a:solidFill>
              </a:ln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Рисунок 4" descr="dov.jpg"/>
          <p:cNvPicPr/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MosiaicBubbles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6238883" y="5302886"/>
            <a:ext cx="2558658" cy="1310964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rgbClr val="000000">
                <a:alpha val="64000"/>
              </a:srgbClr>
            </a:outerShdw>
          </a:effectLst>
        </p:spPr>
      </p:pic>
      <p:pic>
        <p:nvPicPr>
          <p:cNvPr id="6" name="Рисунок 5" descr="D:\other\foto.pn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286777" y="0"/>
            <a:ext cx="857224" cy="92867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0"/>
            <a:ext cx="7315176" cy="713215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uk-UA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Запити юридичних осіб </a:t>
            </a:r>
            <a:br>
              <a:rPr lang="uk-UA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у 2021 році</a:t>
            </a:r>
            <a:endParaRPr lang="ru-RU" sz="2400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3188111496"/>
              </p:ext>
            </p:extLst>
          </p:nvPr>
        </p:nvGraphicFramePr>
        <p:xfrm>
          <a:off x="971600" y="3284984"/>
          <a:ext cx="3744416" cy="2994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062786730"/>
              </p:ext>
            </p:extLst>
          </p:nvPr>
        </p:nvGraphicFramePr>
        <p:xfrm>
          <a:off x="971600" y="857231"/>
          <a:ext cx="3744416" cy="22837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125708" y="735300"/>
            <a:ext cx="2714644" cy="30777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uk-UA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823520" y="1546563"/>
            <a:ext cx="4320480" cy="353943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Всього в 2021 році  надійшло </a:t>
            </a:r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930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 запитів, </a:t>
            </a:r>
          </a:p>
          <a:p>
            <a:pPr algn="just"/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 що на </a:t>
            </a:r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117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  більше, ніж у 2020 році.</a:t>
            </a:r>
          </a:p>
          <a:p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Опрацьовано:</a:t>
            </a:r>
          </a:p>
          <a:p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 - в термін до 15 діб – 540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(58%);</a:t>
            </a:r>
          </a:p>
          <a:p>
            <a:r>
              <a:rPr lang="uk-UA" sz="1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- в термін до 30 діб – 390</a:t>
            </a:r>
            <a:r>
              <a:rPr lang="en-US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(42%).</a:t>
            </a:r>
          </a:p>
          <a:p>
            <a:endParaRPr lang="uk-UA" sz="1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 результатами розгляду:</a:t>
            </a:r>
          </a:p>
          <a:p>
            <a:pPr algn="just"/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2020 р.                    2021р.</a:t>
            </a:r>
          </a:p>
          <a:p>
            <a:pPr algn="just"/>
            <a:r>
              <a:rPr lang="uk-UA" sz="1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400" b="1" i="1" dirty="0" smtClean="0">
                <a:latin typeface="Times New Roman" pitchFamily="18" charset="0"/>
                <a:cs typeface="Times New Roman" pitchFamily="18" charset="0"/>
              </a:rPr>
              <a:t>Позитивно – 595 (73,5%) – 688 (74%)</a:t>
            </a:r>
          </a:p>
          <a:p>
            <a:pPr algn="just"/>
            <a:r>
              <a:rPr lang="uk-UA" sz="1400" b="1" i="1" dirty="0" smtClean="0">
                <a:latin typeface="Times New Roman" pitchFamily="18" charset="0"/>
                <a:cs typeface="Times New Roman" pitchFamily="18" charset="0"/>
              </a:rPr>
              <a:t>  Роз'яснено – 132 (16%)     – 181(19,5%)</a:t>
            </a:r>
          </a:p>
          <a:p>
            <a:r>
              <a:rPr lang="uk-UA" sz="1400" b="1" i="1" dirty="0" smtClean="0">
                <a:latin typeface="Times New Roman" pitchFamily="18" charset="0"/>
                <a:cs typeface="Times New Roman" pitchFamily="18" charset="0"/>
              </a:rPr>
              <a:t>  Відмовлено – 41 (</a:t>
            </a:r>
            <a:r>
              <a:rPr lang="uk-UA" sz="1400" b="1" i="1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uk-UA" sz="1400" b="1" i="1" dirty="0" smtClean="0">
                <a:latin typeface="Times New Roman" pitchFamily="18" charset="0"/>
                <a:cs typeface="Times New Roman" pitchFamily="18" charset="0"/>
              </a:rPr>
              <a:t>%)        –  13  (1,4%)</a:t>
            </a:r>
          </a:p>
          <a:p>
            <a:r>
              <a:rPr lang="uk-UA" sz="1400" b="1" i="1" dirty="0" smtClean="0">
                <a:latin typeface="Times New Roman" pitchFamily="18" charset="0"/>
                <a:cs typeface="Times New Roman" pitchFamily="18" charset="0"/>
              </a:rPr>
              <a:t>  За </a:t>
            </a:r>
            <a:r>
              <a:rPr lang="uk-UA" sz="1400" b="1" i="1" dirty="0" err="1" smtClean="0">
                <a:latin typeface="Times New Roman" pitchFamily="18" charset="0"/>
                <a:cs typeface="Times New Roman" pitchFamily="18" charset="0"/>
              </a:rPr>
              <a:t>належн</a:t>
            </a:r>
            <a:r>
              <a:rPr lang="uk-UA" sz="1400" b="1" i="1" dirty="0" smtClean="0">
                <a:latin typeface="Times New Roman" pitchFamily="18" charset="0"/>
                <a:cs typeface="Times New Roman" pitchFamily="18" charset="0"/>
              </a:rPr>
              <a:t>.  – 45  (5,5%)   –  48  (5,1%)</a:t>
            </a:r>
          </a:p>
          <a:p>
            <a:endParaRPr lang="uk-UA" sz="1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Загальна кількість звернень громадян та запитів юридичних осіб, </a:t>
            </a:r>
            <a:r>
              <a:rPr lang="uk-UA" sz="1400" b="1" dirty="0">
                <a:latin typeface="Times New Roman" pitchFamily="18" charset="0"/>
                <a:cs typeface="Times New Roman" pitchFamily="18" charset="0"/>
              </a:rPr>
              <a:t>опрацьованих у 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2021 </a:t>
            </a:r>
            <a:r>
              <a:rPr lang="uk-UA" sz="1400" b="1" dirty="0">
                <a:latin typeface="Times New Roman" pitchFamily="18" charset="0"/>
                <a:cs typeface="Times New Roman" pitchFamily="18" charset="0"/>
              </a:rPr>
              <a:t>складає 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, році – </a:t>
            </a:r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6640 </a:t>
            </a:r>
            <a:r>
              <a:rPr lang="uk-UA" sz="1400" i="1" dirty="0" smtClean="0">
                <a:latin typeface="Times New Roman" pitchFamily="18" charset="0"/>
                <a:cs typeface="Times New Roman" pitchFamily="18" charset="0"/>
              </a:rPr>
              <a:t>(у 2020 р.- 5046).</a:t>
            </a:r>
          </a:p>
        </p:txBody>
      </p:sp>
      <p:pic>
        <p:nvPicPr>
          <p:cNvPr id="8" name="Рисунок 7" descr="D:\other\foto.pn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86776" y="0"/>
            <a:ext cx="857224" cy="928670"/>
          </a:xfrm>
          <a:prstGeom prst="rect">
            <a:avLst/>
          </a:prstGeom>
          <a:noFill/>
        </p:spPr>
      </p:pic>
      <p:graphicFrame>
        <p:nvGraphicFramePr>
          <p:cNvPr id="9" name="Диаграмма 2"/>
          <p:cNvGraphicFramePr/>
          <p:nvPr>
            <p:extLst>
              <p:ext uri="{D42A27DB-BD31-4B8C-83A1-F6EECF244321}">
                <p14:modId xmlns:p14="http://schemas.microsoft.com/office/powerpoint/2010/main" val="1589392495"/>
              </p:ext>
            </p:extLst>
          </p:nvPr>
        </p:nvGraphicFramePr>
        <p:xfrm>
          <a:off x="395536" y="3644454"/>
          <a:ext cx="4472880" cy="27876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0"/>
            <a:ext cx="7848872" cy="90872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uk-UA" sz="2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Переведення в електронний вигляд документів фонду  №1 – «Вінницька міська рада та її виконавчий </a:t>
            </a:r>
            <a:r>
              <a:rPr lang="uk-UA" sz="20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комітет</a:t>
            </a:r>
            <a:r>
              <a:rPr lang="uk-UA" sz="2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br>
              <a:rPr lang="uk-UA" sz="2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за 2007 – </a:t>
            </a:r>
            <a:r>
              <a:rPr lang="uk-UA" sz="2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2008р</a:t>
            </a:r>
            <a:r>
              <a:rPr lang="uk-UA" sz="20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5761976"/>
              </p:ext>
            </p:extLst>
          </p:nvPr>
        </p:nvGraphicFramePr>
        <p:xfrm>
          <a:off x="289247" y="1196752"/>
          <a:ext cx="7955161" cy="23042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551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62868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uk-UA" sz="20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 </a:t>
                      </a:r>
                      <a:r>
                        <a:rPr lang="uk-UA" sz="1600" b="1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Фонд  №1 – «Вінницька</a:t>
                      </a:r>
                      <a:r>
                        <a:rPr lang="uk-UA" sz="1600" b="1" i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uk-UA" sz="1600" b="1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міська  рада та її  виконавчий</a:t>
                      </a:r>
                      <a:r>
                        <a:rPr lang="uk-UA" sz="1600" b="1" i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комітет»  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i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                 2007 -</a:t>
                      </a:r>
                      <a:r>
                        <a:rPr lang="uk-UA" sz="1600" b="1" i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2008р</a:t>
                      </a:r>
                      <a:r>
                        <a:rPr lang="uk-UA" sz="1600" b="1" i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uk-UA" sz="1600" b="1" i="1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41388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Сканування</a:t>
                      </a:r>
                      <a:r>
                        <a:rPr lang="ru-RU" sz="14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документів здійснюється на  </a:t>
                      </a:r>
                      <a:r>
                        <a:rPr lang="ru-RU" sz="1400" b="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книжковому</a:t>
                      </a:r>
                      <a:r>
                        <a:rPr lang="ru-RU" sz="14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сканеру   </a:t>
                      </a:r>
                      <a:r>
                        <a:rPr lang="uk-UA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тип 1 (ATIZ </a:t>
                      </a:r>
                      <a:r>
                        <a:rPr lang="uk-UA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BookDrive</a:t>
                      </a:r>
                      <a:r>
                        <a:rPr lang="uk-UA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Mark</a:t>
                      </a:r>
                      <a:r>
                        <a:rPr lang="uk-UA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2 </a:t>
                      </a:r>
                      <a:r>
                        <a:rPr lang="uk-UA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Lite</a:t>
                      </a:r>
                      <a:r>
                        <a:rPr lang="uk-UA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uk-UA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Canon</a:t>
                      </a:r>
                      <a:r>
                        <a:rPr lang="uk-UA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EOS750D) та тип 2 (CZUR M3000 </a:t>
                      </a:r>
                      <a:r>
                        <a:rPr lang="uk-UA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Pro</a:t>
                      </a:r>
                      <a:r>
                        <a:rPr lang="uk-UA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).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</a:t>
                      </a:r>
                      <a:r>
                        <a:rPr lang="ru-RU" sz="14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2021 </a:t>
                      </a:r>
                      <a:r>
                        <a:rPr lang="ru-RU" sz="1400" b="1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році</a:t>
                      </a:r>
                      <a:r>
                        <a:rPr lang="ru-RU" sz="14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</a:t>
                      </a:r>
                      <a:r>
                        <a:rPr lang="ru-RU" sz="1400" b="1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кановано</a:t>
                      </a:r>
                      <a:r>
                        <a:rPr lang="ru-RU" sz="14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2007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рік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–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143 </a:t>
                      </a:r>
                      <a:r>
                        <a:rPr lang="ru-RU" sz="1400" b="1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справи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;       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2008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рік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– 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96 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справ. 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</a:t>
                      </a:r>
                      <a:r>
                        <a:rPr lang="ru-RU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Всього</a:t>
                      </a: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скановано</a:t>
                      </a: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– 239 справ, </a:t>
                      </a:r>
                      <a:r>
                        <a:rPr lang="ru-RU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що</a:t>
                      </a: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містять</a:t>
                      </a: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49453 </a:t>
                      </a:r>
                      <a:r>
                        <a:rPr lang="ru-RU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аркуші</a:t>
                      </a: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формату</a:t>
                      </a:r>
                      <a:r>
                        <a:rPr lang="ru-RU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А4.</a:t>
                      </a:r>
                      <a:endParaRPr lang="uk-UA" sz="14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0" kern="12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5" name="Рисунок 4" descr="D:\other\foto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86776" y="0"/>
            <a:ext cx="857224" cy="928670"/>
          </a:xfrm>
          <a:prstGeom prst="rect">
            <a:avLst/>
          </a:prstGeom>
          <a:noFill/>
        </p:spPr>
      </p:pic>
      <p:sp>
        <p:nvSpPr>
          <p:cNvPr id="3" name="Округлений прямокутник 2"/>
          <p:cNvSpPr/>
          <p:nvPr/>
        </p:nvSpPr>
        <p:spPr>
          <a:xfrm>
            <a:off x="284379" y="3717032"/>
            <a:ext cx="8002397" cy="2790388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uk-UA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endParaRPr lang="uk-UA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Скановані документи розміщено на </a:t>
            </a:r>
            <a:r>
              <a:rPr lang="uk-UA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внутрішньому порталі міської </a:t>
            </a:r>
            <a:r>
              <a:rPr lang="uk-UA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ради та на сайті відділу. </a:t>
            </a:r>
          </a:p>
          <a:p>
            <a:pPr algn="just"/>
            <a:r>
              <a:rPr lang="uk-UA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Також </a:t>
            </a:r>
            <a:r>
              <a:rPr lang="uk-UA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електронному </a:t>
            </a:r>
            <a:r>
              <a:rPr lang="uk-UA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вигляді розміщено наступні документи :</a:t>
            </a:r>
          </a:p>
          <a:p>
            <a:pPr marL="285750" indent="-285750" algn="just">
              <a:buFontTx/>
              <a:buChar char="-"/>
            </a:pPr>
            <a:r>
              <a:rPr lang="uk-UA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Електронний довідник </a:t>
            </a:r>
            <a:r>
              <a:rPr lang="uk-UA" sz="1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«Довідковий апарат фондів». Всього 1329 фондів </a:t>
            </a:r>
            <a:r>
              <a:rPr lang="uk-UA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sz="1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2021 році поповнився на </a:t>
            </a:r>
            <a:r>
              <a:rPr lang="uk-UA" sz="1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55  фондів);</a:t>
            </a:r>
          </a:p>
          <a:p>
            <a:pPr algn="just"/>
            <a:r>
              <a:rPr lang="uk-UA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Архівні </a:t>
            </a:r>
            <a:r>
              <a:rPr lang="uk-UA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документи</a:t>
            </a:r>
            <a:r>
              <a:rPr lang="uk-UA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 algn="just">
              <a:buFontTx/>
              <a:buChar char="-"/>
            </a:pPr>
            <a:r>
              <a:rPr lang="uk-UA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Вінницької</a:t>
            </a:r>
            <a:r>
              <a:rPr lang="uk-UA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міської ради та її виконавчого комітету за </a:t>
            </a:r>
            <a:r>
              <a:rPr lang="uk-UA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1995-2006р., </a:t>
            </a:r>
          </a:p>
          <a:p>
            <a:pPr marL="285750" indent="-285750" algn="just">
              <a:buFontTx/>
              <a:buChar char="-"/>
            </a:pPr>
            <a:r>
              <a:rPr lang="uk-UA" sz="1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Замостянської</a:t>
            </a:r>
            <a:r>
              <a:rPr lang="uk-UA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районної ради та її виконавчого комітету за </a:t>
            </a:r>
            <a:r>
              <a:rPr lang="uk-UA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1993-2010р.;</a:t>
            </a:r>
          </a:p>
          <a:p>
            <a:pPr marL="285750" indent="-285750" algn="just">
              <a:buFontTx/>
              <a:buChar char="-"/>
            </a:pPr>
            <a:r>
              <a:rPr lang="uk-UA" sz="1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Староміської</a:t>
            </a:r>
            <a:r>
              <a:rPr lang="uk-UA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районної ради та її виконавчого комітету за </a:t>
            </a:r>
            <a:r>
              <a:rPr lang="uk-UA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1995-2010р</a:t>
            </a:r>
            <a:r>
              <a:rPr lang="uk-UA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.;</a:t>
            </a:r>
          </a:p>
          <a:p>
            <a:pPr marL="285750" indent="-285750" algn="just">
              <a:buFontTx/>
              <a:buChar char="-"/>
            </a:pPr>
            <a:r>
              <a:rPr lang="uk-UA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Ленінської</a:t>
            </a:r>
            <a:r>
              <a:rPr lang="uk-UA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районної ради та її виконавчого комітету за </a:t>
            </a:r>
            <a:r>
              <a:rPr lang="uk-UA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1994-2010р</a:t>
            </a:r>
            <a:r>
              <a:rPr lang="uk-UA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.;</a:t>
            </a:r>
          </a:p>
          <a:p>
            <a:pPr marL="285750" indent="-285750" algn="just">
              <a:buFontTx/>
              <a:buChar char="-"/>
            </a:pPr>
            <a:endParaRPr lang="uk-UA" sz="1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endParaRPr lang="uk-UA" sz="1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endParaRPr lang="uk-UA" sz="1400" b="1" i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endParaRPr lang="uk-UA" sz="1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endParaRPr lang="uk-UA" sz="1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49742" y="2817425"/>
            <a:ext cx="4482498" cy="71558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uk-UA" sz="4050" b="1" spc="38" dirty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Дякую за увагу!</a:t>
            </a:r>
          </a:p>
        </p:txBody>
      </p:sp>
    </p:spTree>
    <p:extLst>
      <p:ext uri="{BB962C8B-B14F-4D97-AF65-F5344CB8AC3E}">
        <p14:creationId xmlns:p14="http://schemas.microsoft.com/office/powerpoint/2010/main" val="3039325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Результат пошуку зображень за запитом &quot;фото архівосховищ&quot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1" y="4221088"/>
            <a:ext cx="4006529" cy="2511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Результат пошуку зображень за запитом &quot;фото привітань з днем працівників архівних установ&quot;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9270" y="932342"/>
            <a:ext cx="4427290" cy="3211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Рисунок 16" descr="C:\Documents and Settings\egorova\Local Settings\Temporary Internet Files\Content.Word\фото 040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3237" y="3628404"/>
            <a:ext cx="4634787" cy="3104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Прямоугольник 9"/>
          <p:cNvSpPr/>
          <p:nvPr/>
        </p:nvSpPr>
        <p:spPr>
          <a:xfrm>
            <a:off x="2285984" y="2857496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/>
          </a:p>
        </p:txBody>
      </p:sp>
      <p:pic>
        <p:nvPicPr>
          <p:cNvPr id="15" name="Рисунок 14" descr="D:\other\foto.png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286777" y="0"/>
            <a:ext cx="857224" cy="928670"/>
          </a:xfrm>
          <a:prstGeom prst="rect">
            <a:avLst/>
          </a:prstGeom>
          <a:noFill/>
        </p:spPr>
      </p:pic>
      <p:sp>
        <p:nvSpPr>
          <p:cNvPr id="6" name="Скругленный прямоугольник 5"/>
          <p:cNvSpPr/>
          <p:nvPr/>
        </p:nvSpPr>
        <p:spPr>
          <a:xfrm>
            <a:off x="154546" y="3895801"/>
            <a:ext cx="5209542" cy="812815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defRPr/>
            </a:pPr>
            <a:r>
              <a:rPr lang="uk-UA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uk-U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Надання </a:t>
            </a:r>
            <a:r>
              <a:rPr lang="uk-UA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клієнтам міської ради якісних послуг в стислі терміни за  мінімальними по складності процедурами.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-1"/>
            <a:ext cx="7286677" cy="1006377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uk-UA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uk-UA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Основні напрямки діяльності відділу</a:t>
            </a:r>
            <a:endParaRPr lang="ru-RU" sz="2800" b="1" i="1" dirty="0">
              <a:solidFill>
                <a:srgbClr val="C00000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38599" y="1006377"/>
            <a:ext cx="5225489" cy="770995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.Забезпечення наповнення НАФ документами, що мають місцеве,  історичне та наукове значення, їх реєстрація, облік та використання</a:t>
            </a:r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38601" y="1777285"/>
            <a:ext cx="5225487" cy="1080211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defRPr/>
            </a:pPr>
            <a:r>
              <a:rPr lang="uk-UA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.Забезпечення умов зберігання   документів НАФ, документів з особового складу ліквідованих суб’єктів господарювання, що діяли (були зареєстровані) на території міста.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круглений прямокутник 3"/>
          <p:cNvSpPr/>
          <p:nvPr/>
        </p:nvSpPr>
        <p:spPr>
          <a:xfrm>
            <a:off x="138601" y="2833351"/>
            <a:ext cx="5225487" cy="106245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uk-U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Здійснення експертизи цінності документів, що утворилися в діяльності</a:t>
            </a:r>
            <a:r>
              <a:rPr lang="uk-UA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суб’єктів господарювання, що </a:t>
            </a:r>
            <a:r>
              <a:rPr lang="uk-U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діють (діяли, були </a:t>
            </a:r>
            <a:r>
              <a:rPr lang="uk-UA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зареєстровані) на території міста.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424934" cy="936104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uk-UA" sz="31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uk-UA" sz="31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Станом на 01.01.2021 року в архівному відділі</a:t>
            </a:r>
            <a:br>
              <a:rPr lang="uk-UA" sz="31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31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зареєстровано 1274 фонди, що налічують</a:t>
            </a:r>
            <a:r>
              <a:rPr lang="uk-UA" sz="31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uk-UA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9948988"/>
              </p:ext>
            </p:extLst>
          </p:nvPr>
        </p:nvGraphicFramePr>
        <p:xfrm>
          <a:off x="179512" y="1052736"/>
          <a:ext cx="8424934" cy="5333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1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0811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5212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8011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72213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2017р.</a:t>
                      </a:r>
                      <a:endParaRPr lang="ru-RU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2018р.</a:t>
                      </a:r>
                      <a:endParaRPr lang="ru-RU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2019</a:t>
                      </a:r>
                      <a:r>
                        <a:rPr lang="ru-RU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р.</a:t>
                      </a:r>
                      <a:endParaRPr lang="ru-RU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2020 р.</a:t>
                      </a:r>
                      <a:endParaRPr lang="ru-RU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b="1" dirty="0" err="1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Надійшло</a:t>
                      </a:r>
                      <a:r>
                        <a:rPr lang="ru-RU" b="1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b="1" dirty="0" smtClean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r>
                        <a:rPr lang="ru-RU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 2021 р.</a:t>
                      </a:r>
                      <a:endParaRPr lang="ru-RU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Передано </a:t>
                      </a:r>
                    </a:p>
                    <a:p>
                      <a:pPr algn="l"/>
                      <a:r>
                        <a:rPr lang="ru-RU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 ДАВО </a:t>
                      </a:r>
                    </a:p>
                    <a:p>
                      <a:pPr algn="l"/>
                      <a:r>
                        <a:rPr lang="ru-RU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 2021р</a:t>
                      </a:r>
                      <a:endParaRPr lang="ru-RU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Станом на 01.01.2022</a:t>
                      </a:r>
                    </a:p>
                    <a:p>
                      <a:endParaRPr lang="ru-RU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9744">
                <a:tc>
                  <a:txBody>
                    <a:bodyPr/>
                    <a:lstStyle/>
                    <a:p>
                      <a:r>
                        <a:rPr lang="uk-UA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Кількість фондів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1108</a:t>
                      </a:r>
                      <a:endParaRPr lang="ru-RU" sz="1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1185</a:t>
                      </a:r>
                    </a:p>
                    <a:p>
                      <a:pPr algn="ctr"/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1245</a:t>
                      </a:r>
                    </a:p>
                    <a:p>
                      <a:pPr algn="ctr"/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1274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55</a:t>
                      </a:r>
                      <a:endParaRPr lang="ru-RU" sz="15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1329</a:t>
                      </a:r>
                      <a:endParaRPr lang="ru-RU" sz="15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9527">
                <a:tc>
                  <a:txBody>
                    <a:bodyPr/>
                    <a:lstStyle/>
                    <a:p>
                      <a:r>
                        <a:rPr lang="uk-UA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Документів </a:t>
                      </a:r>
                    </a:p>
                    <a:p>
                      <a:r>
                        <a:rPr lang="uk-UA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НАФ (справ)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14541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15105</a:t>
                      </a:r>
                    </a:p>
                    <a:p>
                      <a:pPr algn="ctr"/>
                      <a:endParaRPr lang="uk-UA" sz="15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17005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18053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5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313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5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-1642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5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16724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37364">
                <a:tc>
                  <a:txBody>
                    <a:bodyPr/>
                    <a:lstStyle/>
                    <a:p>
                      <a:r>
                        <a:rPr lang="uk-UA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Документів з особового складу (справ)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59106</a:t>
                      </a:r>
                      <a:endParaRPr lang="ru-RU" sz="1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61556</a:t>
                      </a:r>
                    </a:p>
                    <a:p>
                      <a:pPr algn="ctr"/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62941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63633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1311</a:t>
                      </a:r>
                      <a:endParaRPr lang="ru-RU" sz="15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5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64944</a:t>
                      </a:r>
                      <a:endParaRPr lang="ru-RU" sz="15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37349">
                <a:tc>
                  <a:txBody>
                    <a:bodyPr/>
                    <a:lstStyle/>
                    <a:p>
                      <a:r>
                        <a:rPr lang="uk-UA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Документів тимчасового зберігання </a:t>
                      </a:r>
                    </a:p>
                    <a:p>
                      <a:r>
                        <a:rPr lang="uk-UA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(справ, пакувань)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1890</a:t>
                      </a:r>
                      <a:endParaRPr lang="ru-RU" sz="1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1890</a:t>
                      </a:r>
                    </a:p>
                    <a:p>
                      <a:pPr algn="ctr"/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1394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1394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1394</a:t>
                      </a:r>
                      <a:endParaRPr lang="ru-RU" sz="15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37364">
                <a:tc>
                  <a:txBody>
                    <a:bodyPr/>
                    <a:lstStyle/>
                    <a:p>
                      <a:r>
                        <a:rPr lang="uk-UA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Всього одиниць зберігання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75537</a:t>
                      </a:r>
                      <a:endParaRPr lang="ru-RU" sz="1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78551</a:t>
                      </a:r>
                    </a:p>
                    <a:p>
                      <a:pPr algn="ctr"/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81340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83080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1624</a:t>
                      </a:r>
                      <a:endParaRPr lang="ru-RU" sz="15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83062</a:t>
                      </a:r>
                      <a:endParaRPr lang="ru-RU" sz="15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5" name="Рисунок 4" descr="D:\other\foto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6777" y="0"/>
            <a:ext cx="857224" cy="92867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44624"/>
            <a:ext cx="7286677" cy="955484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uk-UA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Динаміка зростання кількості фондів </a:t>
            </a:r>
            <a:r>
              <a:rPr lang="uk-UA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uk-UA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одиниць зберігання  в Архівному відділі</a:t>
            </a:r>
            <a:endParaRPr lang="ru-RU" sz="2800" i="1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409697522"/>
              </p:ext>
            </p:extLst>
          </p:nvPr>
        </p:nvGraphicFramePr>
        <p:xfrm>
          <a:off x="467544" y="928669"/>
          <a:ext cx="8136904" cy="38857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611560" y="4814441"/>
            <a:ext cx="8532440" cy="175432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– з 1329 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фондів, 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що зберігаються – 1105 </a:t>
            </a:r>
            <a:r>
              <a:rPr lang="uk-UA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(83,1%) 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- фонди періоду Незалежності України, </a:t>
            </a:r>
            <a:r>
              <a:rPr lang="uk-UA" sz="1600" b="1" i="1" dirty="0" smtClean="0">
                <a:latin typeface="Times New Roman" pitchFamily="18" charset="0"/>
                <a:cs typeface="Times New Roman" pitchFamily="18" charset="0"/>
              </a:rPr>
              <a:t>(утворилися з 1992р. та ліквідувалися станом на </a:t>
            </a:r>
            <a:r>
              <a:rPr lang="uk-UA" sz="1600" b="1" i="1" dirty="0" smtClean="0">
                <a:latin typeface="Times New Roman" pitchFamily="18" charset="0"/>
                <a:cs typeface="Times New Roman" pitchFamily="18" charset="0"/>
              </a:rPr>
              <a:t>01.01.2022 року</a:t>
            </a:r>
            <a:r>
              <a:rPr lang="uk-UA" sz="1600" b="1" i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 них:</a:t>
            </a:r>
          </a:p>
          <a:p>
            <a:pPr>
              <a:buFontTx/>
              <a:buChar char="-"/>
            </a:pP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 65 фондів списку №1 - джерел формування НАФ;</a:t>
            </a:r>
          </a:p>
          <a:p>
            <a:pPr>
              <a:buFontTx/>
              <a:buChar char="-"/>
            </a:pP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 1040 фондів списку №3 - джерел комплектування архівного відділу.</a:t>
            </a:r>
          </a:p>
          <a:p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До 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періоду 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незалежності  - 224 фонди.</a:t>
            </a:r>
            <a:endParaRPr lang="ru-RU" dirty="0">
              <a:solidFill>
                <a:srgbClr val="00B050"/>
              </a:solidFill>
            </a:endParaRPr>
          </a:p>
        </p:txBody>
      </p:sp>
      <p:pic>
        <p:nvPicPr>
          <p:cNvPr id="5" name="Рисунок 4" descr="D:\other\foto.pn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86777" y="0"/>
            <a:ext cx="857224" cy="92867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0095" cy="830997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uk-UA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Результати роботи експертної комісії </a:t>
            </a:r>
            <a:br>
              <a:rPr lang="uk-UA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   Архівного відділу у  2021р</a:t>
            </a:r>
            <a:r>
              <a:rPr lang="uk-UA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uk-UA" sz="2800" dirty="0"/>
          </a:p>
        </p:txBody>
      </p:sp>
      <p:graphicFrame>
        <p:nvGraphicFramePr>
          <p:cNvPr id="7" name="Діаграма 6"/>
          <p:cNvGraphicFramePr/>
          <p:nvPr>
            <p:extLst>
              <p:ext uri="{D42A27DB-BD31-4B8C-83A1-F6EECF244321}">
                <p14:modId xmlns:p14="http://schemas.microsoft.com/office/powerpoint/2010/main" val="919321264"/>
              </p:ext>
            </p:extLst>
          </p:nvPr>
        </p:nvGraphicFramePr>
        <p:xfrm>
          <a:off x="566739" y="830997"/>
          <a:ext cx="8136904" cy="37182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Рисунок 3" descr="D:\other\foto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82871" y="52212"/>
            <a:ext cx="857224" cy="92867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32843" y="4699141"/>
            <a:ext cx="832574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З питань роботи ЕК до Архівного відділу звернулося </a:t>
            </a:r>
            <a:r>
              <a:rPr lang="uk-UA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174 суб'єкти </a:t>
            </a:r>
            <a:r>
              <a:rPr lang="uk-U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господарювання, що </a:t>
            </a:r>
            <a:r>
              <a:rPr lang="uk-UA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13 </a:t>
            </a:r>
            <a:r>
              <a:rPr lang="uk-U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менше, 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ніж у попередньому році</a:t>
            </a:r>
            <a:r>
              <a:rPr lang="uk-U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Проведено </a:t>
            </a:r>
            <a:r>
              <a:rPr lang="uk-UA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 засідань експертної </a:t>
            </a:r>
            <a:r>
              <a:rPr lang="uk-U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комісії, розглянуто та схвалено результати НТО </a:t>
            </a:r>
            <a:r>
              <a:rPr lang="uk-UA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документів 130 </a:t>
            </a:r>
            <a:r>
              <a:rPr lang="uk-UA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суб'єктів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господарювання, що на </a:t>
            </a:r>
            <a:r>
              <a:rPr lang="uk-UA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uk-U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суб'єктів більше, ніж  у попередньому році. </a:t>
            </a:r>
          </a:p>
          <a:p>
            <a:r>
              <a:rPr lang="uk-UA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40 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суб'єктів господарювання</a:t>
            </a:r>
            <a:r>
              <a:rPr lang="uk-UA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отримали консультації та роз'яснення з питання НТО документів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uk-UA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26</a:t>
            </a:r>
            <a:r>
              <a:rPr lang="uk-U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збільшилася кількість ліквідованих суб'єктів господарювання, які </a:t>
            </a:r>
            <a:r>
              <a:rPr lang="uk-UA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припинили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діяльність і передали </a:t>
            </a:r>
            <a:r>
              <a:rPr lang="uk-U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зберігання до Архівного </a:t>
            </a:r>
            <a:r>
              <a:rPr lang="uk-U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відділу документи 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кількості </a:t>
            </a:r>
            <a:r>
              <a:rPr lang="uk-UA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1311 справ 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кадрових питань здійснили </a:t>
            </a:r>
            <a:r>
              <a:rPr lang="uk-U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НТО документів</a:t>
            </a:r>
            <a:r>
              <a:rPr lang="uk-UA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uk-U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Документи </a:t>
            </a:r>
            <a:r>
              <a:rPr lang="uk-UA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постійного терміну зберігання </a:t>
            </a:r>
            <a:r>
              <a:rPr lang="uk-U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передано в кількості </a:t>
            </a:r>
            <a:r>
              <a:rPr lang="uk-UA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313 справ.</a:t>
            </a:r>
          </a:p>
          <a:p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16997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7929"/>
            <a:ext cx="9143998" cy="910741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uk-UA" sz="2700" b="1" i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Стан науково-технічного опрацювання документів   у виконавчих органах міської ради </a:t>
            </a:r>
            <a:r>
              <a:rPr lang="uk-UA" sz="2700" b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lang="uk-UA" sz="2700" b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uk-UA" sz="2700" b="1" i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uk-UA" sz="1800" b="1" i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(список №1 – джерел формування  НАФ України) станом на 01.01.2022</a:t>
            </a:r>
            <a:endParaRPr lang="ru-RU" sz="24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4327901"/>
              </p:ext>
            </p:extLst>
          </p:nvPr>
        </p:nvGraphicFramePr>
        <p:xfrm>
          <a:off x="1" y="928681"/>
          <a:ext cx="9143998" cy="5929316"/>
        </p:xfrm>
        <a:graphic>
          <a:graphicData uri="http://schemas.openxmlformats.org/drawingml/2006/table">
            <a:tbl>
              <a:tblPr/>
              <a:tblGrid>
                <a:gridCol w="3717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657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07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098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5590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540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700" dirty="0">
                        <a:latin typeface="Times New Roman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C00000"/>
                          </a:solidFill>
                          <a:latin typeface="Times New Roman"/>
                        </a:rPr>
                        <a:t>Виконавчі органи</a:t>
                      </a:r>
                      <a:endParaRPr lang="ru-RU" sz="1200" b="1" dirty="0">
                        <a:solidFill>
                          <a:srgbClr val="C00000"/>
                        </a:solidFill>
                        <a:latin typeface="Calibri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solidFill>
                            <a:srgbClr val="C00000"/>
                          </a:solidFill>
                          <a:latin typeface="Times New Roman"/>
                        </a:rPr>
                        <a:t>Здійснено НТО </a:t>
                      </a:r>
                      <a:r>
                        <a:rPr lang="uk-UA" sz="1200" b="1" dirty="0" err="1" smtClean="0">
                          <a:solidFill>
                            <a:srgbClr val="C00000"/>
                          </a:solidFill>
                          <a:latin typeface="Times New Roman"/>
                        </a:rPr>
                        <a:t>докум</a:t>
                      </a:r>
                      <a:r>
                        <a:rPr lang="uk-UA" sz="1200" b="1" dirty="0" smtClean="0">
                          <a:solidFill>
                            <a:srgbClr val="C00000"/>
                          </a:solidFill>
                          <a:latin typeface="Times New Roman"/>
                        </a:rPr>
                        <a:t>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b="1" baseline="0" dirty="0" smtClean="0">
                          <a:solidFill>
                            <a:srgbClr val="C00000"/>
                          </a:solidFill>
                          <a:latin typeface="Times New Roman"/>
                        </a:rPr>
                        <a:t> </a:t>
                      </a:r>
                      <a:r>
                        <a:rPr lang="uk-UA" sz="1200" b="1" dirty="0" smtClean="0">
                          <a:solidFill>
                            <a:srgbClr val="C00000"/>
                          </a:solidFill>
                          <a:latin typeface="Times New Roman"/>
                        </a:rPr>
                        <a:t>за </a:t>
                      </a:r>
                      <a:r>
                        <a:rPr lang="uk-UA" sz="1200" b="1" dirty="0">
                          <a:solidFill>
                            <a:srgbClr val="C00000"/>
                          </a:solidFill>
                          <a:latin typeface="Times New Roman"/>
                        </a:rPr>
                        <a:t>роки</a:t>
                      </a:r>
                      <a:r>
                        <a:rPr lang="uk-UA" sz="1200" dirty="0">
                          <a:latin typeface="Times New Roman"/>
                        </a:rPr>
                        <a:t> </a:t>
                      </a:r>
                      <a:endParaRPr lang="ru-RU" sz="1200" dirty="0">
                        <a:latin typeface="Calibri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Протокол ЕК</a:t>
                      </a:r>
                      <a:r>
                        <a:rPr lang="ru-RU" sz="1200" b="1" baseline="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Архівного</a:t>
                      </a:r>
                      <a:r>
                        <a:rPr lang="ru-RU" sz="12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відділу</a:t>
                      </a:r>
                      <a:r>
                        <a:rPr lang="ru-RU" sz="12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200" b="1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solidFill>
                            <a:srgbClr val="C00000"/>
                          </a:solidFill>
                          <a:latin typeface="Times New Roman"/>
                        </a:rPr>
                        <a:t>Протокол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solidFill>
                            <a:srgbClr val="C00000"/>
                          </a:solidFill>
                          <a:latin typeface="Times New Roman"/>
                        </a:rPr>
                        <a:t> ЕПК </a:t>
                      </a:r>
                      <a:r>
                        <a:rPr lang="uk-UA" sz="1200" b="1" baseline="0" dirty="0" smtClean="0">
                          <a:solidFill>
                            <a:srgbClr val="C00000"/>
                          </a:solidFill>
                          <a:latin typeface="Times New Roman"/>
                        </a:rPr>
                        <a:t>ДАВО</a:t>
                      </a:r>
                      <a:endParaRPr lang="ru-RU" sz="1200" dirty="0">
                        <a:latin typeface="Calibri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8571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Департамент </a:t>
                      </a:r>
                      <a:r>
                        <a:rPr lang="ru-RU" sz="1000" b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земельних</a:t>
                      </a:r>
                      <a:r>
                        <a:rPr lang="ru-RU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000" b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ресурсів</a:t>
                      </a:r>
                      <a:endParaRPr lang="ru-RU" sz="1000" b="1" i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2016-2020</a:t>
                      </a:r>
                      <a:endParaRPr lang="uk-UA" sz="10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ЕК</a:t>
                      </a:r>
                      <a:r>
                        <a:rPr lang="ru-RU" sz="1000" b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АВ №10 </a:t>
                      </a:r>
                      <a:r>
                        <a:rPr lang="ru-RU" sz="1000" b="0" kern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</a:t>
                      </a:r>
                      <a:r>
                        <a:rPr lang="ru-RU" sz="1000" b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28.09.2021</a:t>
                      </a:r>
                      <a:endParaRPr lang="ru-RU" sz="1000" b="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ЕПК ДАВО №15 від 27.10.2021</a:t>
                      </a:r>
                      <a:endParaRPr kumimoji="0" lang="uk-UA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8571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Департамент </a:t>
                      </a:r>
                      <a:r>
                        <a:rPr lang="uk-UA" sz="1000" b="0" noProof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комунального</a:t>
                      </a:r>
                      <a:r>
                        <a:rPr lang="ru-RU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майна</a:t>
                      </a:r>
                      <a:endParaRPr lang="ru-RU" sz="1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2018-2020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 АВ №10 </a:t>
                      </a:r>
                      <a:r>
                        <a:rPr lang="ru-RU" sz="1000" b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від</a:t>
                      </a:r>
                      <a:r>
                        <a:rPr lang="ru-RU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28.09.2021</a:t>
                      </a:r>
                      <a:endParaRPr lang="ru-RU" sz="1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 ДАВО №15 від 27.10.2021</a:t>
                      </a: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8571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Департамент житлового господарства                                    </a:t>
                      </a:r>
                      <a:endParaRPr lang="ru-RU" sz="1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2016-2020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 АВ №8</a:t>
                      </a:r>
                      <a:r>
                        <a:rPr lang="ru-RU" sz="1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000" b="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від</a:t>
                      </a:r>
                      <a:r>
                        <a:rPr lang="ru-RU" sz="1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30.07.2021</a:t>
                      </a:r>
                      <a:endParaRPr lang="ru-RU" sz="1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 ДАВО №15 від 27.10.2021</a:t>
                      </a:r>
                      <a:endParaRPr lang="uk-UA" sz="1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8571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Департамент архітектури</a:t>
                      </a:r>
                      <a:r>
                        <a:rPr lang="uk-UA" sz="1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та містобудування </a:t>
                      </a: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0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2016</a:t>
                      </a:r>
                      <a:r>
                        <a:rPr lang="ru-RU" sz="10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-2020</a:t>
                      </a:r>
                      <a:endParaRPr lang="uk-UA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ЕК</a:t>
                      </a:r>
                      <a:r>
                        <a:rPr lang="ru-RU" sz="1000" b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АВ №11 </a:t>
                      </a:r>
                      <a:r>
                        <a:rPr lang="ru-RU" sz="1000" b="0" kern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</a:t>
                      </a:r>
                      <a:r>
                        <a:rPr lang="ru-RU" sz="1000" b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29.10.2021</a:t>
                      </a:r>
                      <a:endParaRPr lang="ru-RU" sz="1000" b="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ЕПК ДАВО №18 від 22.12.2021</a:t>
                      </a:r>
                      <a:endParaRPr kumimoji="0" lang="uk-UA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8571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0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Департамент енергетики,</a:t>
                      </a:r>
                      <a:r>
                        <a:rPr lang="uk-UA" sz="10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транспорту та зв'язку</a:t>
                      </a:r>
                      <a:endParaRPr lang="uk-UA" sz="1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2013-2020</a:t>
                      </a:r>
                      <a:endParaRPr lang="uk-UA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 АВ №13 </a:t>
                      </a:r>
                      <a:r>
                        <a:rPr lang="ru-RU" sz="1000" b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від</a:t>
                      </a:r>
                      <a:r>
                        <a:rPr lang="ru-RU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03.12.2021</a:t>
                      </a:r>
                      <a:endParaRPr lang="ru-RU" sz="1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</a:t>
                      </a:r>
                      <a:r>
                        <a:rPr lang="uk-UA" sz="1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ДАВО №18 від 22.12.2021</a:t>
                      </a:r>
                      <a:endParaRPr lang="uk-UA" sz="1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8571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Департамент економіки і інвестицій   </a:t>
                      </a:r>
                      <a:endParaRPr lang="ru-RU" sz="1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2014-2019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 АВ №2</a:t>
                      </a:r>
                      <a:r>
                        <a:rPr lang="ru-RU" sz="1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000" b="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від</a:t>
                      </a:r>
                      <a:r>
                        <a:rPr lang="ru-RU" sz="1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26.02.2021</a:t>
                      </a:r>
                      <a:endParaRPr lang="ru-RU" sz="1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ЕПК ДАВО №5</a:t>
                      </a:r>
                      <a:r>
                        <a:rPr lang="uk-UA" sz="1000" b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від 26.03.2021</a:t>
                      </a:r>
                      <a:endParaRPr lang="uk-UA" sz="1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8571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Департамент комунального господарства та благоустрою</a:t>
                      </a:r>
                      <a:endParaRPr lang="ru-RU" sz="1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2017-2019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 АВ №12</a:t>
                      </a:r>
                      <a:r>
                        <a:rPr lang="ru-RU" sz="1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000" b="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від</a:t>
                      </a:r>
                      <a:r>
                        <a:rPr lang="ru-RU" sz="1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27.11.2020</a:t>
                      </a:r>
                      <a:endParaRPr lang="ru-RU" sz="1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 ДАВО №2 від 25.02.2021</a:t>
                      </a:r>
                      <a:endParaRPr lang="uk-UA" sz="1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8571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0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Відділ ведення державного реєстру виборців м. Вінниці</a:t>
                      </a:r>
                      <a:endParaRPr lang="uk-UA" sz="1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2016-2019</a:t>
                      </a:r>
                      <a:endParaRPr lang="uk-UA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</a:t>
                      </a:r>
                      <a:r>
                        <a:rPr lang="uk-UA" sz="1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АВ №8 від 03.07.2021</a:t>
                      </a:r>
                      <a:endParaRPr lang="ru-RU" sz="1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 ДАВО №13 від 22.10.2021</a:t>
                      </a: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8571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Департамент міського господарства</a:t>
                      </a:r>
                      <a:endParaRPr lang="ru-RU" sz="1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2018-2019</a:t>
                      </a:r>
                      <a:r>
                        <a:rPr lang="uk-UA" sz="1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</a:t>
                      </a:r>
                      <a:r>
                        <a:rPr lang="ru-RU" sz="1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АВ №11 </a:t>
                      </a:r>
                      <a:r>
                        <a:rPr lang="ru-RU" sz="1000" b="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від</a:t>
                      </a:r>
                      <a:r>
                        <a:rPr lang="ru-RU" sz="1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29.10.2021</a:t>
                      </a:r>
                      <a:endParaRPr lang="ru-RU" sz="1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 ДАВО №18 від 22.12.2021</a:t>
                      </a:r>
                      <a:endParaRPr lang="uk-UA" sz="1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88571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Вінницька</a:t>
                      </a:r>
                      <a:r>
                        <a:rPr lang="ru-RU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000" b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міська</a:t>
                      </a:r>
                      <a:r>
                        <a:rPr lang="ru-RU" sz="1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рада та </a:t>
                      </a:r>
                      <a:r>
                        <a:rPr lang="ru-RU" sz="1000" b="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її</a:t>
                      </a:r>
                      <a:r>
                        <a:rPr lang="ru-RU" sz="1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000" b="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виконавчий</a:t>
                      </a:r>
                      <a:r>
                        <a:rPr lang="ru-RU" sz="1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000" b="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комітет</a:t>
                      </a:r>
                      <a:endParaRPr lang="ru-RU" sz="1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2018-2019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</a:t>
                      </a:r>
                      <a:r>
                        <a:rPr lang="ru-RU" sz="1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000" b="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розгляді</a:t>
                      </a:r>
                      <a:r>
                        <a:rPr lang="ru-RU" sz="1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в АВ ВМР</a:t>
                      </a:r>
                      <a:endParaRPr lang="ru-RU" sz="1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88571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Департамент  культури</a:t>
                      </a:r>
                      <a:endParaRPr lang="ru-RU" sz="1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2014-2018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</a:t>
                      </a:r>
                      <a:r>
                        <a:rPr lang="uk-UA" sz="1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АВ №8 від 04.08.2020</a:t>
                      </a:r>
                      <a:endParaRPr lang="ru-RU" sz="1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 ДАВО №8</a:t>
                      </a:r>
                      <a:r>
                        <a:rPr lang="uk-UA" sz="1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від 21.09.2020</a:t>
                      </a:r>
                      <a:endParaRPr lang="uk-UA" sz="10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88571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Департамент </a:t>
                      </a:r>
                      <a:r>
                        <a:rPr lang="ru-RU" sz="10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соціальної</a:t>
                      </a:r>
                      <a:r>
                        <a:rPr lang="ru-RU" sz="10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0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політики</a:t>
                      </a:r>
                      <a:r>
                        <a:rPr lang="ru-RU" sz="10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000" b="1" i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</a:t>
                      </a:r>
                      <a:r>
                        <a:rPr lang="ru-RU" sz="1000" b="1" i="1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утворено</a:t>
                      </a:r>
                      <a:r>
                        <a:rPr lang="ru-RU" sz="1000" b="1" i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в 2015р.)</a:t>
                      </a:r>
                      <a:endParaRPr lang="ru-RU" sz="1000" b="1" i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2013-2018</a:t>
                      </a:r>
                      <a:endParaRPr lang="ru-RU" sz="10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ЕК</a:t>
                      </a:r>
                      <a:r>
                        <a:rPr lang="ru-RU" sz="1000" b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АВ №11 </a:t>
                      </a:r>
                      <a:r>
                        <a:rPr lang="ru-RU" sz="1000" b="0" kern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</a:t>
                      </a:r>
                      <a:r>
                        <a:rPr lang="ru-RU" sz="1000" b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29.10.2021</a:t>
                      </a:r>
                      <a:endParaRPr lang="ru-RU" sz="1000" b="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ЕПК ДАВО №18 від 22.12.2021</a:t>
                      </a:r>
                      <a:endParaRPr kumimoji="0" lang="uk-UA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88571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Департамент адміністративних послуг</a:t>
                      </a:r>
                      <a:endParaRPr lang="ru-RU" sz="1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2015-2017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</a:t>
                      </a:r>
                      <a:r>
                        <a:rPr lang="uk-UA" sz="1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АВ №16 від 29.11.2018</a:t>
                      </a:r>
                      <a:endParaRPr lang="ru-RU" sz="1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ЕПК ДАВО №11 від 21.06.2019</a:t>
                      </a:r>
                      <a:endParaRPr lang="uk-UA" sz="1000" b="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88571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0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Департамент правової політики та якості</a:t>
                      </a:r>
                      <a:endParaRPr lang="uk-UA" sz="1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2015-2017</a:t>
                      </a:r>
                      <a:endParaRPr lang="uk-UA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0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 АВ №8 від</a:t>
                      </a:r>
                      <a:r>
                        <a:rPr lang="uk-UA" sz="10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04.09.2020</a:t>
                      </a:r>
                      <a:endParaRPr lang="uk-UA" sz="1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0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ЕПК ДАВО №8 від 21.09.2020</a:t>
                      </a:r>
                      <a:endParaRPr lang="uk-UA" sz="1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88571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Департамент кадрової політики</a:t>
                      </a:r>
                      <a:endParaRPr lang="ru-RU" sz="1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2016-2017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 АВ №6 </a:t>
                      </a:r>
                      <a:r>
                        <a:rPr lang="ru-RU" sz="1000" b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від</a:t>
                      </a:r>
                      <a:r>
                        <a:rPr lang="ru-RU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28.05.2021</a:t>
                      </a:r>
                      <a:r>
                        <a:rPr lang="ru-RU" sz="1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1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 ДАВО №11 від 30.06.2021</a:t>
                      </a:r>
                      <a:endParaRPr lang="uk-UA" sz="1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73034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Департамент інформаційних технологій</a:t>
                      </a:r>
                      <a:endParaRPr lang="ru-RU" sz="1000" b="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2015-2017</a:t>
                      </a:r>
                      <a:endParaRPr lang="ru-RU" sz="10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ЕК</a:t>
                      </a:r>
                      <a:r>
                        <a:rPr lang="ru-RU" sz="1000" b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АВ №4 </a:t>
                      </a:r>
                      <a:r>
                        <a:rPr lang="ru-RU" sz="1000" b="0" kern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</a:t>
                      </a:r>
                      <a:r>
                        <a:rPr lang="ru-RU" sz="1000" b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13.03.2020</a:t>
                      </a:r>
                      <a:endParaRPr lang="ru-RU" sz="1000" b="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ЕПК ДАВО № 5 від 11.06.2020</a:t>
                      </a:r>
                      <a:endParaRPr kumimoji="0" lang="uk-UA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73034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Департамент капітального будівництва  </a:t>
                      </a:r>
                      <a:endParaRPr lang="ru-RU" sz="1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2014-2017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 АВ №4</a:t>
                      </a:r>
                      <a:r>
                        <a:rPr lang="ru-RU" sz="1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000" b="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від</a:t>
                      </a:r>
                      <a:r>
                        <a:rPr lang="ru-RU" sz="1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27.04.2021</a:t>
                      </a:r>
                      <a:endParaRPr lang="ru-RU" sz="1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</a:t>
                      </a:r>
                      <a:r>
                        <a:rPr lang="uk-UA" sz="1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ДАВО №11 від 30.06.2021</a:t>
                      </a:r>
                      <a:endParaRPr lang="uk-UA" sz="1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73034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Відділ</a:t>
                      </a:r>
                      <a:r>
                        <a:rPr lang="uk-UA" sz="1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молодіжної політики</a:t>
                      </a:r>
                      <a:endParaRPr lang="ru-RU" sz="1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noProof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2014-2017</a:t>
                      </a:r>
                      <a:endParaRPr lang="uk-UA" sz="1000" b="1" noProof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ЕК АВ №5</a:t>
                      </a:r>
                      <a:r>
                        <a:rPr lang="ru-RU" sz="1000" b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000" b="0" kern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</a:t>
                      </a:r>
                      <a:r>
                        <a:rPr lang="ru-RU" sz="1000" b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30.05.2020</a:t>
                      </a:r>
                      <a:endParaRPr lang="ru-RU" sz="1000" b="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ЕПК ДАВО №8 від 21.09.2020</a:t>
                      </a:r>
                      <a:endParaRPr kumimoji="0" lang="uk-UA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73034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Комітет по фізичній культурі та спорту </a:t>
                      </a:r>
                      <a:endParaRPr lang="ru-RU" sz="1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2013-2017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 АВ №5 </a:t>
                      </a:r>
                      <a:r>
                        <a:rPr lang="ru-RU" sz="1000" b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від</a:t>
                      </a:r>
                      <a:r>
                        <a:rPr lang="ru-RU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19.04.2019</a:t>
                      </a:r>
                      <a:endParaRPr lang="ru-RU" sz="1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 ДАВО №13 від 30.08.2019</a:t>
                      </a:r>
                      <a:endParaRPr lang="uk-UA" sz="1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73034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Відділ по розвитку ОСББ (утворено у 2016р.)</a:t>
                      </a:r>
                      <a:endParaRPr lang="uk-UA" sz="1000" b="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2016-2017</a:t>
                      </a:r>
                      <a:endParaRPr lang="uk-UA" sz="10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ЕК АВ №8 від 04.09.2020</a:t>
                      </a:r>
                      <a:endParaRPr lang="uk-UA" sz="1000" b="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ЕПК ДАВО №8 від 21.09.2020</a:t>
                      </a:r>
                      <a:endParaRPr lang="uk-UA" sz="1000" b="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73034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21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Департамент фінансів</a:t>
                      </a:r>
                      <a:endParaRPr lang="ru-RU" sz="1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2011-2017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 АВ №13 </a:t>
                      </a:r>
                      <a:r>
                        <a:rPr lang="ru-RU" sz="1000" b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від</a:t>
                      </a:r>
                      <a:r>
                        <a:rPr lang="ru-RU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03.12.2021</a:t>
                      </a:r>
                      <a:endParaRPr lang="ru-RU" sz="1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ЕПК ДАВО №18 від 22.12.2021</a:t>
                      </a:r>
                      <a:endParaRPr lang="uk-UA" sz="10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73034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22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Департамент охорони здоров’я</a:t>
                      </a:r>
                      <a:endParaRPr lang="ru-RU" sz="1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2017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</a:t>
                      </a:r>
                      <a:r>
                        <a:rPr lang="uk-UA" sz="1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АВ №11 від 30.10.2020</a:t>
                      </a:r>
                      <a:endParaRPr lang="ru-RU" sz="1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 ДАВО №13 від 27.11.2020</a:t>
                      </a: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73034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23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0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Служба у справах дітей</a:t>
                      </a:r>
                      <a:endParaRPr lang="uk-UA" sz="1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1996-2014</a:t>
                      </a:r>
                      <a:endParaRPr lang="uk-UA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</a:t>
                      </a:r>
                      <a:r>
                        <a:rPr lang="ru-RU" sz="1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АВ №13 </a:t>
                      </a:r>
                      <a:r>
                        <a:rPr lang="ru-RU" sz="1000" b="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від</a:t>
                      </a:r>
                      <a:r>
                        <a:rPr lang="ru-RU" sz="1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28.10.2016</a:t>
                      </a:r>
                      <a:endParaRPr lang="ru-RU" sz="1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 ДАВО №12 від 21.11.2016</a:t>
                      </a:r>
                      <a:endParaRPr lang="uk-UA" sz="1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73034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24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Департамент освіти</a:t>
                      </a:r>
                      <a:endParaRPr lang="ru-RU" sz="1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2013-2014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</a:t>
                      </a:r>
                      <a:r>
                        <a:rPr lang="uk-UA" sz="1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АВ №10 від 28.09.2021</a:t>
                      </a:r>
                      <a:endParaRPr lang="ru-RU" sz="1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 ДАВО №15 від 27.10.2021</a:t>
                      </a:r>
                      <a:endParaRPr lang="uk-UA" sz="10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73034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Департамент у справах ЗМІ та зв’язків з громадськістю</a:t>
                      </a:r>
                      <a:endParaRPr lang="ru-RU" sz="1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2007-2012</a:t>
                      </a:r>
                      <a:endParaRPr lang="ru-RU" sz="10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ЕК АВ №12 </a:t>
                      </a:r>
                      <a:r>
                        <a:rPr lang="ru-RU" sz="10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</a:t>
                      </a:r>
                      <a:r>
                        <a:rPr lang="ru-RU" sz="10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30.08.2018</a:t>
                      </a:r>
                      <a:endParaRPr lang="ru-RU" sz="1000" b="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ЕПК ДАВО №11 від 21.09.2018</a:t>
                      </a:r>
                      <a:endParaRPr kumimoji="0" lang="uk-UA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354737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26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Департамент </a:t>
                      </a:r>
                      <a:r>
                        <a:rPr lang="ru-RU" sz="1000" b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архітектурно-будівельного</a:t>
                      </a:r>
                      <a:r>
                        <a:rPr lang="ru-RU" sz="1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контролю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b="1" i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ru-RU" sz="1000" b="1" i="1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утворено</a:t>
                      </a:r>
                      <a:r>
                        <a:rPr lang="ru-RU" sz="1000" b="1" i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у 2016р.)</a:t>
                      </a:r>
                      <a:endParaRPr lang="ru-RU" sz="1000" b="1" i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000" b="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uk-UA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  <a:endParaRPr lang="ru-RU" sz="1000" b="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kumimoji="0" lang="uk-UA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73034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27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Департамент маркетингу </a:t>
                      </a:r>
                      <a:r>
                        <a:rPr lang="ru-RU" sz="1000" b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міста</a:t>
                      </a:r>
                      <a:r>
                        <a:rPr lang="ru-RU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та туризму </a:t>
                      </a:r>
                      <a:r>
                        <a:rPr lang="ru-RU" sz="1000" b="1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ru-RU" sz="1000" b="1" i="1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утворено</a:t>
                      </a:r>
                      <a:r>
                        <a:rPr lang="ru-RU" sz="1000" b="1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в 2019р.)</a:t>
                      </a:r>
                      <a:endParaRPr lang="ru-RU" sz="1000" b="1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0" noProof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uk-UA" sz="1000" b="0" noProof="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kern="12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  <a:endParaRPr lang="ru-RU" sz="1000" b="0" kern="1200" dirty="0">
                        <a:solidFill>
                          <a:srgbClr val="0070C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kumimoji="0" lang="uk-UA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188571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28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Департамент </a:t>
                      </a:r>
                      <a:r>
                        <a:rPr lang="ru-RU" sz="1000" b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комунальних</a:t>
                      </a:r>
                      <a:r>
                        <a:rPr lang="ru-RU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000" b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ресурсів</a:t>
                      </a:r>
                      <a:r>
                        <a:rPr lang="ru-RU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ru-RU" sz="10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(в </a:t>
                      </a:r>
                      <a:r>
                        <a:rPr lang="ru-RU" sz="1000" b="1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стадії</a:t>
                      </a:r>
                      <a:r>
                        <a:rPr lang="ru-RU" sz="10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000" b="1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ліквідації</a:t>
                      </a:r>
                      <a:r>
                        <a:rPr lang="ru-RU" sz="10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 </a:t>
                      </a:r>
                      <a:endParaRPr lang="ru-RU" sz="10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0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000" b="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uk-UA" sz="1000" b="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</a:tbl>
          </a:graphicData>
        </a:graphic>
      </p:graphicFrame>
      <p:pic>
        <p:nvPicPr>
          <p:cNvPr id="4" name="Рисунок 3" descr="D:\other\foto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86776" y="29896"/>
            <a:ext cx="857224" cy="92867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52441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" y="-1"/>
            <a:ext cx="9144000" cy="804961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lvl="0" fontAlgn="base">
              <a:spcAft>
                <a:spcPct val="0"/>
              </a:spcAft>
            </a:pPr>
            <a:r>
              <a:rPr lang="uk-UA" sz="2200" b="1" i="1" cap="none" dirty="0" smtClean="0"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</a:t>
            </a:r>
            <a:r>
              <a:rPr lang="uk-UA" sz="2200" b="1" i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Стан н</a:t>
            </a:r>
            <a:r>
              <a:rPr lang="uk-UA" sz="2200" b="1" i="1" cap="none" dirty="0" smtClean="0"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ауково-технічного опрацювання документів </a:t>
            </a:r>
            <a:r>
              <a:rPr lang="uk-UA" sz="2200" b="1" i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br>
              <a:rPr lang="uk-UA" sz="2200" b="1" i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uk-UA" sz="2200" b="1" i="1" cap="none" dirty="0" smtClean="0"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установ міста  списку №1 – джерел </a:t>
            </a:r>
            <a:r>
              <a:rPr lang="uk-UA" sz="2000" b="1" i="1" cap="none" dirty="0" smtClean="0"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формування НАФ</a:t>
            </a:r>
            <a:endParaRPr lang="ru-RU" sz="20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2890874"/>
              </p:ext>
            </p:extLst>
          </p:nvPr>
        </p:nvGraphicFramePr>
        <p:xfrm>
          <a:off x="0" y="804961"/>
          <a:ext cx="9143999" cy="6053038"/>
        </p:xfrm>
        <a:graphic>
          <a:graphicData uri="http://schemas.openxmlformats.org/drawingml/2006/table">
            <a:tbl>
              <a:tblPr/>
              <a:tblGrid>
                <a:gridCol w="4803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839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10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985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702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700" dirty="0">
                        <a:latin typeface="Times New Roman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solidFill>
                            <a:srgbClr val="C00000"/>
                          </a:solidFill>
                          <a:latin typeface="Times New Roman"/>
                        </a:rPr>
                        <a:t>Установи</a:t>
                      </a:r>
                      <a:r>
                        <a:rPr lang="uk-UA" sz="1200" b="1" baseline="0" dirty="0" smtClean="0">
                          <a:solidFill>
                            <a:srgbClr val="C00000"/>
                          </a:solidFill>
                          <a:latin typeface="Times New Roman"/>
                        </a:rPr>
                        <a:t> та організації міста</a:t>
                      </a:r>
                      <a:endParaRPr lang="ru-RU" sz="1200" b="1" dirty="0">
                        <a:solidFill>
                          <a:srgbClr val="C00000"/>
                        </a:solidFill>
                        <a:latin typeface="Calibri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solidFill>
                            <a:srgbClr val="C00000"/>
                          </a:solidFill>
                          <a:latin typeface="Times New Roman"/>
                        </a:rPr>
                        <a:t> Здійснено НТО </a:t>
                      </a:r>
                      <a:r>
                        <a:rPr lang="uk-UA" sz="1200" b="1" dirty="0" err="1" smtClean="0">
                          <a:solidFill>
                            <a:srgbClr val="C00000"/>
                          </a:solidFill>
                          <a:latin typeface="Times New Roman"/>
                        </a:rPr>
                        <a:t>докум</a:t>
                      </a:r>
                      <a:r>
                        <a:rPr lang="uk-UA" sz="1200" b="1" dirty="0" smtClean="0">
                          <a:solidFill>
                            <a:srgbClr val="C00000"/>
                          </a:solidFill>
                          <a:latin typeface="Times New Roman"/>
                        </a:rPr>
                        <a:t>.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solidFill>
                            <a:srgbClr val="C00000"/>
                          </a:solidFill>
                          <a:latin typeface="Times New Roman"/>
                        </a:rPr>
                        <a:t> за роки</a:t>
                      </a:r>
                      <a:endParaRPr lang="ru-RU" sz="1200" dirty="0">
                        <a:latin typeface="Calibri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solidFill>
                            <a:srgbClr val="C00000"/>
                          </a:solidFill>
                          <a:latin typeface="Times New Roman"/>
                        </a:rPr>
                        <a:t>Погоджено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solidFill>
                            <a:srgbClr val="C00000"/>
                          </a:solidFill>
                          <a:latin typeface="Times New Roman"/>
                        </a:rPr>
                        <a:t>ЕПК ДАВО</a:t>
                      </a:r>
                      <a:endParaRPr lang="ru-RU" sz="1200" dirty="0">
                        <a:latin typeface="Calibri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5725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1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КП «</a:t>
                      </a:r>
                      <a:r>
                        <a:rPr lang="uk-UA" sz="11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Комбінат комунальних підприємств Вінницької міської ради»</a:t>
                      </a:r>
                      <a:endParaRPr lang="ru-RU" sz="11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2015-2019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 ДАВО</a:t>
                      </a:r>
                      <a:r>
                        <a:rPr lang="uk-UA" sz="11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№15 від 27.10.2021</a:t>
                      </a:r>
                      <a:endParaRPr lang="uk-UA" sz="11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5725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Вінницький міський центр соціальних служб</a:t>
                      </a:r>
                      <a:endParaRPr lang="ru-RU" sz="11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2017-2018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ЕПК ДАВО №11 від 30.06.2021</a:t>
                      </a: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9613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КЗ «Навчально-виховний комплекс: загальноосвітня школа І-ІІІ ступенів – гімназія №2 </a:t>
                      </a:r>
                      <a:r>
                        <a:rPr lang="uk-UA" sz="11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ВМР»</a:t>
                      </a:r>
                      <a:endParaRPr lang="ru-RU" sz="11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2017-2018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ЕПК ДАВО №2 від 25.02.2021 </a:t>
                      </a: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5725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КЗ «НВК: загальноосвітня школа І-ІІІ ступенів </a:t>
                      </a:r>
                      <a:r>
                        <a:rPr lang="uk-UA" sz="11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№13 ВМР»</a:t>
                      </a: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2011-2018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 ДАВО №15 від 27.10.2021</a:t>
                      </a: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9613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Управління</a:t>
                      </a:r>
                      <a:r>
                        <a:rPr lang="uk-UA" sz="11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державної казначейської служби України у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м. Вінниці Вінницької області</a:t>
                      </a:r>
                      <a:endParaRPr lang="ru-RU" sz="11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2017-2018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 ДАВО №1 від 16.03.2020 </a:t>
                      </a:r>
                      <a:endParaRPr lang="uk-UA" sz="11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3122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МКП </a:t>
                      </a:r>
                      <a:r>
                        <a:rPr lang="uk-UA" sz="11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«Архітектурно-будівельний сервіс»</a:t>
                      </a:r>
                      <a:endParaRPr lang="ru-RU" sz="11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2017-2018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 ДАВО</a:t>
                      </a:r>
                      <a:r>
                        <a:rPr lang="uk-UA" sz="11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№4 від 05.06.2020 </a:t>
                      </a:r>
                      <a:endParaRPr lang="uk-UA" sz="11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3122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1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Вінницьке</a:t>
                      </a:r>
                      <a:r>
                        <a:rPr lang="uk-UA" sz="11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відділення Вінницької ОДПІ ГУ ДФС у Вінницькій області</a:t>
                      </a:r>
                      <a:endParaRPr lang="ru-RU" sz="11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2016-2017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</a:t>
                      </a:r>
                      <a:r>
                        <a:rPr lang="uk-UA" sz="11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ДАВО №13 від 27.11.2020</a:t>
                      </a:r>
                      <a:endParaRPr lang="uk-UA" sz="11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3122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1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Управління</a:t>
                      </a:r>
                      <a:r>
                        <a:rPr lang="uk-UA" sz="11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пенсійного фонду України в м. Вінниці</a:t>
                      </a:r>
                      <a:endParaRPr lang="ru-RU" sz="11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2017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 ДАВО</a:t>
                      </a:r>
                      <a:r>
                        <a:rPr lang="uk-UA" sz="11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№13 від 30.08.2019 </a:t>
                      </a:r>
                      <a:endParaRPr lang="uk-UA" sz="11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3122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МКП </a:t>
                      </a:r>
                      <a:r>
                        <a:rPr lang="uk-UA" sz="11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Інформаційно-телевізійне агентство  «Віта»</a:t>
                      </a:r>
                      <a:endParaRPr lang="ru-RU" sz="11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2015-2016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На ЕПК ДАВО </a:t>
                      </a: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43122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Вінницький</a:t>
                      </a:r>
                      <a:r>
                        <a:rPr lang="uk-UA" sz="11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міський палац дітей та юнацтва ім. Ліля Ратушної</a:t>
                      </a:r>
                      <a:endParaRPr lang="ru-RU" sz="11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2012-2016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 ДАВО №13 від 30.08.2019 </a:t>
                      </a:r>
                      <a:endParaRPr lang="uk-UA" sz="11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43122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Вінницький</a:t>
                      </a:r>
                      <a:r>
                        <a:rPr lang="uk-UA" sz="11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транспортний коледж</a:t>
                      </a:r>
                      <a:endParaRPr lang="ru-RU" sz="11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2011-2015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ЕПК ДАВО №11 від 21.06.2019 </a:t>
                      </a:r>
                      <a:endParaRPr lang="uk-UA" sz="11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43122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ТОВ «</a:t>
                      </a:r>
                      <a:r>
                        <a:rPr lang="uk-UA" sz="11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Редакція газети «Вінницька газета»</a:t>
                      </a:r>
                      <a:endParaRPr lang="ru-RU" sz="11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2011-2012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 АВ ВМР №1 від</a:t>
                      </a:r>
                      <a:r>
                        <a:rPr lang="uk-UA" sz="11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18.01.2019 </a:t>
                      </a:r>
                      <a:endParaRPr lang="uk-UA" sz="11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43122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Вінницький</a:t>
                      </a:r>
                      <a:r>
                        <a:rPr lang="uk-UA" sz="11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медичний коледж ім. Д.К. Заболотного</a:t>
                      </a:r>
                      <a:endParaRPr lang="ru-RU" sz="11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2007-2011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 ДАВО</a:t>
                      </a:r>
                      <a:r>
                        <a:rPr lang="uk-UA" sz="11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№15 від 10.10.2019 </a:t>
                      </a:r>
                      <a:endParaRPr lang="uk-UA" sz="11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43122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Міський</a:t>
                      </a:r>
                      <a:r>
                        <a:rPr lang="uk-UA" sz="11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палац мистецтв «Зоря»</a:t>
                      </a:r>
                      <a:endParaRPr lang="ru-RU" sz="11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1996-2000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ЕПК ДАВО №3 від 04.03.2019 </a:t>
                      </a: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614419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КЗ «Навчально-виховний комплекс: загальноосвітня школа І-ІІІ ступенів – гімназія №6 ВМР»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(список №1 з 2018р.)</a:t>
                      </a:r>
                      <a:endParaRPr lang="ru-RU" sz="11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1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uk-UA" sz="11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409613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КЗ «Вінницький </a:t>
                      </a:r>
                      <a:r>
                        <a:rPr lang="ru-RU" sz="11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фізико-математичний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ліцей №17»</a:t>
                      </a:r>
                      <a:r>
                        <a:rPr lang="uk-UA" sz="11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(список №1 з 2018р.)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1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uk-UA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409613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КУ «Міський </a:t>
                      </a:r>
                      <a:r>
                        <a:rPr lang="ru-RU" sz="1100" b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методичний</a:t>
                      </a:r>
                      <a:r>
                        <a:rPr lang="ru-RU" sz="11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b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кабінет</a:t>
                      </a:r>
                      <a:r>
                        <a:rPr lang="ru-RU" sz="11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» (список №1 з 2018р.) </a:t>
                      </a:r>
                      <a:r>
                        <a:rPr lang="ru-RU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ru-RU" sz="1100" b="1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ліквідація</a:t>
                      </a:r>
                      <a:r>
                        <a:rPr lang="ru-RU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КУ «Центр </a:t>
                      </a:r>
                      <a:r>
                        <a:rPr lang="ru-RU" sz="1100" b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професійного</a:t>
                      </a:r>
                      <a:r>
                        <a:rPr lang="ru-RU" sz="11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b="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розвитку</a:t>
                      </a:r>
                      <a:r>
                        <a:rPr lang="ru-RU" sz="11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b="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педагогічних</a:t>
                      </a:r>
                      <a:r>
                        <a:rPr lang="ru-RU" sz="11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b="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працівників</a:t>
                      </a:r>
                      <a:r>
                        <a:rPr lang="ru-RU" sz="11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ВМР»</a:t>
                      </a:r>
                      <a:endParaRPr lang="ru-RU" sz="11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1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uk-UA" sz="11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64619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Вінницький міський центр зайнятості (</a:t>
                      </a:r>
                      <a:r>
                        <a:rPr lang="ru-RU" sz="1100" b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утворено</a:t>
                      </a:r>
                      <a:r>
                        <a:rPr lang="ru-RU" sz="11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у 2018р.)</a:t>
                      </a:r>
                      <a:endParaRPr lang="ru-RU" sz="11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1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1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  <p:pic>
        <p:nvPicPr>
          <p:cNvPr id="4" name="Рисунок 3" descr="D:\other\foto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6775" y="0"/>
            <a:ext cx="857224" cy="92867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33312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620688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uk-UA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Юридичні </a:t>
            </a:r>
            <a:r>
              <a:rPr lang="uk-UA" sz="2000" b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особи списку №</a:t>
            </a:r>
            <a:r>
              <a:rPr lang="uk-UA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1-№2 , що здійснили НТО </a:t>
            </a:r>
            <a:r>
              <a:rPr lang="uk-UA" sz="2000" b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документів </a:t>
            </a:r>
            <a:br>
              <a:rPr lang="uk-UA" sz="2000" b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000" b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у 2021 році  </a:t>
            </a:r>
            <a:r>
              <a:rPr lang="uk-UA" sz="2000" b="1" i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sz="20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схвалено ЕК відділу, погоджено і схвалено ЕПК ДАВО)</a:t>
            </a:r>
            <a:endParaRPr lang="uk-UA" sz="20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Місце для вмісту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139135"/>
              </p:ext>
            </p:extLst>
          </p:nvPr>
        </p:nvGraphicFramePr>
        <p:xfrm>
          <a:off x="0" y="642265"/>
          <a:ext cx="9144001" cy="6215734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7555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114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69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2805">
                <a:tc>
                  <a:txBody>
                    <a:bodyPr/>
                    <a:lstStyle/>
                    <a:p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 юридичної особи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Роки 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7787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Департамент </a:t>
                      </a:r>
                      <a:r>
                        <a:rPr lang="ru-RU" sz="1000" b="1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земельних</a:t>
                      </a: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000" b="1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ресурсів</a:t>
                      </a:r>
                      <a:endParaRPr lang="ru-RU" sz="1000" b="1" i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2016-2020</a:t>
                      </a:r>
                      <a:endParaRPr lang="uk-UA" sz="10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2405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Департамент </a:t>
                      </a:r>
                      <a:r>
                        <a:rPr lang="uk-UA" sz="1000" b="1" noProof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комунального</a:t>
                      </a: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майна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2018-2020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2405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Департамент житлового господарства                                   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2016-2020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2405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Департамент архітектури</a:t>
                      </a:r>
                      <a:r>
                        <a:rPr lang="uk-UA" sz="1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та містобудування </a:t>
                      </a: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0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2016</a:t>
                      </a:r>
                      <a:r>
                        <a:rPr lang="ru-RU" sz="10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-2020</a:t>
                      </a:r>
                      <a:endParaRPr lang="uk-UA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9" marR="41189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2405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Департамент енергетики,</a:t>
                      </a:r>
                      <a:r>
                        <a:rPr lang="uk-UA" sz="10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транспорту та зв'язку</a:t>
                      </a:r>
                      <a:endParaRPr lang="uk-UA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2013-2020</a:t>
                      </a:r>
                      <a:endParaRPr lang="uk-UA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9" marR="41189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7915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Вінницька</a:t>
                      </a: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000" b="1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міська</a:t>
                      </a:r>
                      <a:r>
                        <a:rPr lang="ru-RU" sz="1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рада та </a:t>
                      </a:r>
                      <a:r>
                        <a:rPr lang="ru-RU" sz="1000" b="1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її</a:t>
                      </a:r>
                      <a:r>
                        <a:rPr lang="ru-RU" sz="1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000" b="1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виконавчий</a:t>
                      </a:r>
                      <a:r>
                        <a:rPr lang="ru-RU" sz="1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000" b="1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комітет</a:t>
                      </a:r>
                      <a:r>
                        <a:rPr lang="ru-RU" sz="1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(на </a:t>
                      </a:r>
                      <a:r>
                        <a:rPr lang="ru-RU" sz="1000" b="1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розгляді</a:t>
                      </a:r>
                      <a:r>
                        <a:rPr lang="ru-RU" sz="1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ЕК АВ ВМР)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2018-2019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2405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Департамент економіки і інвестицій   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2014-2019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62405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Департамент комунального господарства та благоустрою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2017-2019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62405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Відділ ведення державного реєстру виборців м. Вінниці</a:t>
                      </a:r>
                      <a:endParaRPr lang="uk-UA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2016-2019</a:t>
                      </a:r>
                      <a:endParaRPr lang="uk-UA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9" marR="41189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62405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Департамент міського господарства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2018-2019 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78645"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ru-RU" sz="1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КП «</a:t>
                      </a:r>
                      <a:r>
                        <a:rPr lang="uk-UA" sz="11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Комбінат комунальних підприємств Вінницької міської ради»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2015-2019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62405"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ru-RU" sz="1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Департамент </a:t>
                      </a:r>
                      <a:r>
                        <a:rPr lang="ru-RU" sz="1000" b="1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соціальної</a:t>
                      </a:r>
                      <a:r>
                        <a:rPr lang="ru-RU" sz="10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000" b="1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політики</a:t>
                      </a:r>
                      <a:r>
                        <a:rPr lang="ru-RU" sz="10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000" b="1" i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</a:t>
                      </a:r>
                      <a:r>
                        <a:rPr lang="ru-RU" sz="1000" b="1" i="1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утворено</a:t>
                      </a:r>
                      <a:r>
                        <a:rPr lang="ru-RU" sz="1000" b="1" i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в 2015р.)</a:t>
                      </a:r>
                      <a:endParaRPr lang="ru-RU" sz="1000" b="1" i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2013-2018</a:t>
                      </a:r>
                      <a:endParaRPr lang="ru-RU" sz="10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78645"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ru-RU" sz="1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Вінницький міський центр соціальних служб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2017-2018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79405"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lang="ru-RU" sz="1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КЗ «Навчально-виховний комплекс: загальноосвітня школа І-ІІІ ступенів – гімназія №2 </a:t>
                      </a:r>
                      <a:r>
                        <a:rPr lang="uk-UA" sz="11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ВМР»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2017-2018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78645"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ru-RU" sz="1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1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КЗ «НВК: загальноосвітня школа І-ІІІ ступенів </a:t>
                      </a:r>
                      <a:r>
                        <a:rPr lang="uk-UA" sz="11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№13 ВМР»</a:t>
                      </a: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2011-2018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62405"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lang="ru-RU" sz="1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Департамент кадрової політики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2016-2017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73767"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lang="ru-RU" sz="1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Департамент капітального будівництва  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2014-2017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62405"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endParaRPr lang="ru-RU" sz="1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Департамент фінансів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2011-2017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62405"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  <a:endParaRPr lang="ru-RU" sz="1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Департамент освіти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2013-2014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27367">
                <a:tc gridSpan="3">
                  <a:txBody>
                    <a:bodyPr/>
                    <a:lstStyle/>
                    <a:p>
                      <a:pPr algn="ctr"/>
                      <a:r>
                        <a:rPr lang="ru-RU" sz="1400" b="1" dirty="0" err="1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Схвалено</a:t>
                      </a:r>
                      <a:r>
                        <a:rPr lang="ru-RU" sz="14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та </a:t>
                      </a:r>
                      <a:r>
                        <a:rPr lang="ru-RU" sz="1400" b="1" dirty="0" err="1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погоджено</a:t>
                      </a:r>
                      <a:r>
                        <a:rPr lang="ru-RU" sz="14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номенклатури</a:t>
                      </a:r>
                      <a:r>
                        <a:rPr lang="ru-RU" sz="14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справ у 2021 </a:t>
                      </a:r>
                      <a:r>
                        <a:rPr lang="ru-RU" sz="1400" b="1" dirty="0" err="1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році</a:t>
                      </a:r>
                      <a:endParaRPr lang="ru-RU" sz="14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78645"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1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Вінницька міська рада та її виконавчий комітет</a:t>
                      </a:r>
                      <a:endParaRPr lang="ru-RU" sz="11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 2021</a:t>
                      </a:r>
                      <a:endParaRPr lang="ru-RU" sz="11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78645"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1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Департамент соціальної політики </a:t>
                      </a:r>
                      <a:endParaRPr lang="ru-RU" sz="11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 2021</a:t>
                      </a:r>
                      <a:endParaRPr lang="ru-RU" sz="11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78645"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1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Департамент земельних ресурсів</a:t>
                      </a:r>
                      <a:endParaRPr lang="ru-RU" sz="11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 2021</a:t>
                      </a:r>
                      <a:endParaRPr lang="ru-RU" sz="11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78645"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1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Департамент житлового господарства</a:t>
                      </a:r>
                      <a:endParaRPr lang="ru-RU" sz="11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 2021</a:t>
                      </a:r>
                      <a:endParaRPr lang="ru-RU" sz="11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78645"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1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uk-UA" sz="11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КЗ «загальноосвітня школа І-ІІІ ступенів №13 ВМР»</a:t>
                      </a:r>
                      <a:endParaRPr lang="ru-RU" sz="11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 2021</a:t>
                      </a:r>
                      <a:endParaRPr lang="ru-RU" sz="11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95927"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1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Комунальне підприємство ВМР «Комбінат комунальних підприємств»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 2021</a:t>
                      </a:r>
                      <a:endParaRPr lang="ru-RU" sz="11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237102"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1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Міське комунальне підприємство – інформаційно-телевізійне агентство «ВІТА»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 2020</a:t>
                      </a:r>
                      <a:endParaRPr lang="ru-RU" sz="11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357290"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1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Відділу  державної реєстрації актів цивільного стану у місті Вінниці Центрально-Західного міжрегіонального управління Міністерства юстиції (м. Хмельницький)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 2022</a:t>
                      </a:r>
                      <a:endParaRPr lang="ru-RU" sz="11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212414"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11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Вінницький медичний фаховий коледж ім. Академіка </a:t>
                      </a:r>
                      <a:r>
                        <a:rPr lang="uk-UA" sz="11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Д.К.Заболотного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 2021</a:t>
                      </a:r>
                      <a:endParaRPr lang="ru-RU" sz="11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  <a:tr h="178645"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1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КЗ «Вінницький фізико-математичний ліцей №17»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extLst>
                  <a:ext uri="{0D108BD9-81ED-4DB2-BD59-A6C34878D82A}">
                    <a16:rowId xmlns:a16="http://schemas.microsoft.com/office/drawing/2014/main" val="10030"/>
                  </a:ext>
                </a:extLst>
              </a:tr>
              <a:tr h="357290"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ru-RU" sz="11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Відокремленого</a:t>
                      </a:r>
                      <a:r>
                        <a:rPr lang="ru-RU" sz="11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структурного </a:t>
                      </a:r>
                      <a:r>
                        <a:rPr lang="ru-RU" sz="11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підрозділу</a:t>
                      </a:r>
                      <a:r>
                        <a:rPr lang="ru-RU" sz="11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«Вінницький </a:t>
                      </a:r>
                      <a:r>
                        <a:rPr lang="ru-RU" sz="11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фаховий</a:t>
                      </a:r>
                      <a:r>
                        <a:rPr lang="ru-RU" sz="11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коледж</a:t>
                      </a:r>
                      <a:r>
                        <a:rPr lang="ru-RU" sz="11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Київського</a:t>
                      </a:r>
                      <a:r>
                        <a:rPr lang="ru-RU" sz="11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національного</a:t>
                      </a:r>
                      <a:r>
                        <a:rPr lang="ru-RU" sz="11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торговельно-економічного</a:t>
                      </a:r>
                      <a:r>
                        <a:rPr lang="ru-RU" sz="11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університету</a:t>
                      </a:r>
                      <a:r>
                        <a:rPr lang="ru-RU" sz="11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»</a:t>
                      </a:r>
                      <a:r>
                        <a:rPr lang="uk-UA" sz="11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 2022</a:t>
                      </a:r>
                      <a:endParaRPr lang="ru-RU" sz="11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extLst>
                  <a:ext uri="{0D108BD9-81ED-4DB2-BD59-A6C34878D82A}">
                    <a16:rowId xmlns:a16="http://schemas.microsoft.com/office/drawing/2014/main" val="10031"/>
                  </a:ext>
                </a:extLst>
              </a:tr>
            </a:tbl>
          </a:graphicData>
        </a:graphic>
      </p:graphicFrame>
      <p:pic>
        <p:nvPicPr>
          <p:cNvPr id="4" name="Рисунок 3" descr="D:\other\foto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6776" y="0"/>
            <a:ext cx="857224" cy="92867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6512658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1" y="0"/>
            <a:ext cx="7286675" cy="92867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uk-UA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Запити  громадян </a:t>
            </a:r>
            <a:r>
              <a:rPr lang="uk-UA" sz="24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uk-UA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2021 році.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4248814807"/>
              </p:ext>
            </p:extLst>
          </p:nvPr>
        </p:nvGraphicFramePr>
        <p:xfrm>
          <a:off x="1071538" y="928670"/>
          <a:ext cx="3857652" cy="25717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000101" y="928670"/>
            <a:ext cx="198772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Кількість </a:t>
            </a:r>
          </a:p>
          <a:p>
            <a:r>
              <a:rPr lang="uk-UA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звернень громадян</a:t>
            </a:r>
          </a:p>
          <a:p>
            <a:r>
              <a:rPr lang="uk-UA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endParaRPr lang="ru-RU" sz="1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1112280496"/>
              </p:ext>
            </p:extLst>
          </p:nvPr>
        </p:nvGraphicFramePr>
        <p:xfrm>
          <a:off x="322958" y="3785940"/>
          <a:ext cx="4320480" cy="2952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4989471" y="1836447"/>
            <a:ext cx="3891852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 термінами:</a:t>
            </a:r>
          </a:p>
          <a:p>
            <a:pPr algn="just"/>
            <a:r>
              <a:rPr lang="uk-UA" sz="1400" b="1" i="1" dirty="0" smtClean="0">
                <a:latin typeface="Times New Roman" pitchFamily="18" charset="0"/>
                <a:cs typeface="Times New Roman" pitchFamily="18" charset="0"/>
              </a:rPr>
              <a:t>В 2021 році надійшло на</a:t>
            </a:r>
            <a:r>
              <a:rPr lang="uk-UA" sz="1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1477 </a:t>
            </a:r>
            <a:r>
              <a:rPr lang="uk-UA" sz="1400" b="1" i="1" dirty="0" smtClean="0">
                <a:latin typeface="Times New Roman" pitchFamily="18" charset="0"/>
                <a:cs typeface="Times New Roman" pitchFamily="18" charset="0"/>
              </a:rPr>
              <a:t>звернень більше, ніж у минулому році. </a:t>
            </a:r>
          </a:p>
          <a:p>
            <a:pPr algn="just"/>
            <a:r>
              <a:rPr lang="uk-UA" sz="1400" b="1" i="1" dirty="0" smtClean="0">
                <a:latin typeface="Times New Roman" pitchFamily="18" charset="0"/>
                <a:cs typeface="Times New Roman" pitchFamily="18" charset="0"/>
              </a:rPr>
              <a:t>В термін до 15 діб виконано – </a:t>
            </a:r>
            <a:r>
              <a:rPr lang="uk-UA" sz="1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5598 (98%)</a:t>
            </a:r>
          </a:p>
          <a:p>
            <a:pPr algn="just"/>
            <a:r>
              <a:rPr lang="uk-UA" sz="1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uk-UA" sz="14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 результатами розгляду:</a:t>
            </a:r>
          </a:p>
          <a:p>
            <a:pPr algn="just"/>
            <a:r>
              <a:rPr lang="uk-UA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2020 р.              2021р.</a:t>
            </a:r>
          </a:p>
          <a:p>
            <a:pPr algn="just"/>
            <a:r>
              <a:rPr lang="uk-UA" sz="1400" b="1" i="1" dirty="0" smtClean="0">
                <a:latin typeface="Times New Roman" pitchFamily="18" charset="0"/>
                <a:cs typeface="Times New Roman" pitchFamily="18" charset="0"/>
              </a:rPr>
              <a:t>Позитивно –  3724</a:t>
            </a:r>
            <a:r>
              <a:rPr lang="uk-UA" sz="1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400" b="1" i="1" dirty="0" smtClean="0">
                <a:latin typeface="Times New Roman" pitchFamily="18" charset="0"/>
                <a:cs typeface="Times New Roman" pitchFamily="18" charset="0"/>
              </a:rPr>
              <a:t>(88%) – 4111 (72%)</a:t>
            </a:r>
          </a:p>
          <a:p>
            <a:pPr algn="just"/>
            <a:r>
              <a:rPr lang="uk-UA" sz="1400" b="1" i="1" dirty="0" smtClean="0">
                <a:latin typeface="Times New Roman" pitchFamily="18" charset="0"/>
                <a:cs typeface="Times New Roman" pitchFamily="18" charset="0"/>
              </a:rPr>
              <a:t>Роз'яснено –     423 (10%) – 1309 (23%)</a:t>
            </a:r>
          </a:p>
          <a:p>
            <a:pPr algn="just"/>
            <a:r>
              <a:rPr lang="uk-UA" sz="1400" b="1" i="1" dirty="0" smtClean="0">
                <a:latin typeface="Times New Roman" pitchFamily="18" charset="0"/>
                <a:cs typeface="Times New Roman" pitchFamily="18" charset="0"/>
              </a:rPr>
              <a:t>Відмовлено –     42 (</a:t>
            </a:r>
            <a:r>
              <a:rPr lang="uk-UA" sz="1400" b="1" i="1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1400" b="1" i="1" dirty="0" smtClean="0">
                <a:latin typeface="Times New Roman" pitchFamily="18" charset="0"/>
                <a:cs typeface="Times New Roman" pitchFamily="18" charset="0"/>
              </a:rPr>
              <a:t>%)    –    42 (0,7%)</a:t>
            </a:r>
          </a:p>
          <a:p>
            <a:pPr algn="just"/>
            <a:r>
              <a:rPr lang="uk-UA" sz="1400" b="1" i="1" dirty="0" smtClean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uk-UA" sz="1400" b="1" i="1" dirty="0" err="1" smtClean="0">
                <a:latin typeface="Times New Roman" pitchFamily="18" charset="0"/>
                <a:cs typeface="Times New Roman" pitchFamily="18" charset="0"/>
              </a:rPr>
              <a:t>належн</a:t>
            </a:r>
            <a:r>
              <a:rPr lang="uk-UA" sz="1400" b="1" i="1" dirty="0" smtClean="0">
                <a:latin typeface="Times New Roman" pitchFamily="18" charset="0"/>
                <a:cs typeface="Times New Roman" pitchFamily="18" charset="0"/>
              </a:rPr>
              <a:t>. –     44 (1%)    –    96 (1,7%)</a:t>
            </a:r>
          </a:p>
          <a:p>
            <a:pPr algn="just"/>
            <a:r>
              <a:rPr lang="uk-UA" sz="1400" b="1" i="1" dirty="0" smtClean="0">
                <a:latin typeface="Times New Roman" pitchFamily="18" charset="0"/>
                <a:cs typeface="Times New Roman" pitchFamily="18" charset="0"/>
              </a:rPr>
              <a:t>На розгляді –          –              152 (2,6%)</a:t>
            </a:r>
            <a:endParaRPr lang="uk-UA" b="1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331640" y="3921777"/>
            <a:ext cx="20717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Результати розгляду </a:t>
            </a:r>
          </a:p>
          <a:p>
            <a:r>
              <a:rPr lang="uk-UA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звернень громадян</a:t>
            </a:r>
            <a:endParaRPr lang="ru-RU" dirty="0"/>
          </a:p>
        </p:txBody>
      </p:sp>
      <p:pic>
        <p:nvPicPr>
          <p:cNvPr id="10" name="Рисунок 9" descr="D:\other\foto.pn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86776" y="0"/>
            <a:ext cx="857224" cy="92867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7_Тема1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5211</TotalTime>
  <Words>1887</Words>
  <Application>Microsoft Office PowerPoint</Application>
  <PresentationFormat>Экран (4:3)</PresentationFormat>
  <Paragraphs>522</Paragraphs>
  <Slides>12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Cambria Math</vt:lpstr>
      <vt:lpstr>Times New Roman</vt:lpstr>
      <vt:lpstr>Тема Office</vt:lpstr>
      <vt:lpstr>7_Тема1</vt:lpstr>
      <vt:lpstr>   Про роботу Архівного відділу          міської ради у 2021 році  загальна площа архіву                 - 514,3 м^2  площа архівосховищ  відділу                  - 371,4 м^2  - протяжність стелажного покриття              - 2052,4пог. м.  </vt:lpstr>
      <vt:lpstr>        Основні напрямки діяльності відділу</vt:lpstr>
      <vt:lpstr>    Станом на 01.01.2021 року в архівному відділі      зареєстровано 1274 фонди, що налічують: </vt:lpstr>
      <vt:lpstr>Динаміка зростання кількості фондів і  одиниць зберігання  в Архівному відділі</vt:lpstr>
      <vt:lpstr>             Результати роботи експертної комісії                          Архівного відділу у  2021р. </vt:lpstr>
      <vt:lpstr>Стан науково-технічного опрацювання документів   у виконавчих органах міської ради   (список №1 – джерел формування  НАФ України) станом на 01.01.2022</vt:lpstr>
      <vt:lpstr>                Стан науково-технічного опрацювання документів                      установ міста  списку №1 – джерел формування НАФ</vt:lpstr>
      <vt:lpstr>          Юридичні особи списку №1-№2 , що здійснили НТО документів           у 2021 році  (схвалено ЕК відділу, погоджено і схвалено ЕПК ДАВО)</vt:lpstr>
      <vt:lpstr>Запити  громадян у 2021 році.</vt:lpstr>
      <vt:lpstr>Запити юридичних осіб    у 2021 році</vt:lpstr>
      <vt:lpstr> Переведення в електронний вигляд документів фонду  №1 – «Вінницька міська рада та її виконавчий комітет»  за 2007 – 2008р. </vt:lpstr>
      <vt:lpstr>Презентация PowerPoint</vt:lpstr>
    </vt:vector>
  </TitlesOfParts>
  <Company>Dom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 роботу архівного відділу міської ради в 2014році </dc:title>
  <dc:creator>aladina</dc:creator>
  <cp:lastModifiedBy>Орел Альона Ігорівна</cp:lastModifiedBy>
  <cp:revision>421</cp:revision>
  <cp:lastPrinted>2021-12-29T06:56:28Z</cp:lastPrinted>
  <dcterms:created xsi:type="dcterms:W3CDTF">2015-01-21T10:16:45Z</dcterms:created>
  <dcterms:modified xsi:type="dcterms:W3CDTF">2022-01-21T10:14:58Z</dcterms:modified>
</cp:coreProperties>
</file>